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Lst>
  <p:notesMasterIdLst>
    <p:notesMasterId r:id="rId41"/>
  </p:notesMasterIdLst>
  <p:handoutMasterIdLst>
    <p:handoutMasterId r:id="rId42"/>
  </p:handoutMasterIdLst>
  <p:sldIdLst>
    <p:sldId id="1309" r:id="rId6"/>
    <p:sldId id="1342" r:id="rId7"/>
    <p:sldId id="1343" r:id="rId8"/>
    <p:sldId id="1349" r:id="rId9"/>
    <p:sldId id="1346" r:id="rId10"/>
    <p:sldId id="1344" r:id="rId11"/>
    <p:sldId id="1373" r:id="rId12"/>
    <p:sldId id="1345" r:id="rId13"/>
    <p:sldId id="1366" r:id="rId14"/>
    <p:sldId id="1364" r:id="rId15"/>
    <p:sldId id="1365" r:id="rId16"/>
    <p:sldId id="1375" r:id="rId17"/>
    <p:sldId id="1376" r:id="rId18"/>
    <p:sldId id="1377" r:id="rId19"/>
    <p:sldId id="1378" r:id="rId20"/>
    <p:sldId id="1347" r:id="rId21"/>
    <p:sldId id="1350" r:id="rId22"/>
    <p:sldId id="1354" r:id="rId23"/>
    <p:sldId id="1360" r:id="rId24"/>
    <p:sldId id="1362" r:id="rId25"/>
    <p:sldId id="1363" r:id="rId26"/>
    <p:sldId id="1369" r:id="rId27"/>
    <p:sldId id="1355" r:id="rId28"/>
    <p:sldId id="1356" r:id="rId29"/>
    <p:sldId id="1357" r:id="rId30"/>
    <p:sldId id="1359" r:id="rId31"/>
    <p:sldId id="1379" r:id="rId32"/>
    <p:sldId id="1370" r:id="rId33"/>
    <p:sldId id="1368" r:id="rId34"/>
    <p:sldId id="1341" r:id="rId35"/>
    <p:sldId id="1351" r:id="rId36"/>
    <p:sldId id="1361" r:id="rId37"/>
    <p:sldId id="1371" r:id="rId38"/>
    <p:sldId id="1372" r:id="rId39"/>
    <p:sldId id="1374" r:id="rId40"/>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 X minutes" id="{CBB2EEAA-32AB-4CD1-A117-7DFA4192ED56}">
          <p14:sldIdLst>
            <p14:sldId id="1309"/>
            <p14:sldId id="1342"/>
          </p14:sldIdLst>
        </p14:section>
        <p14:section name="Introduction - X minutes" id="{D8A0F366-8567-4E05-B9B5-B797CD105137}">
          <p14:sldIdLst>
            <p14:sldId id="1343"/>
            <p14:sldId id="1349"/>
            <p14:sldId id="1346"/>
            <p14:sldId id="1344"/>
            <p14:sldId id="1373"/>
            <p14:sldId id="1345"/>
            <p14:sldId id="1366"/>
            <p14:sldId id="1364"/>
            <p14:sldId id="1365"/>
            <p14:sldId id="1375"/>
            <p14:sldId id="1376"/>
            <p14:sldId id="1377"/>
            <p14:sldId id="1378"/>
            <p14:sldId id="1347"/>
          </p14:sldIdLst>
        </p14:section>
        <p14:section name="Azure - X minutes" id="{5C1D2594-7C33-4F25-A3E4-7ECD948197CC}">
          <p14:sldIdLst>
            <p14:sldId id="1350"/>
            <p14:sldId id="1354"/>
            <p14:sldId id="1360"/>
            <p14:sldId id="1362"/>
            <p14:sldId id="1363"/>
            <p14:sldId id="1369"/>
          </p14:sldIdLst>
        </p14:section>
        <p14:section name="Orchestration - X minutes" id="{5AB5EEF7-4B14-441F-AAFC-421B39ED6822}">
          <p14:sldIdLst>
            <p14:sldId id="1355"/>
            <p14:sldId id="1356"/>
            <p14:sldId id="1357"/>
            <p14:sldId id="1359"/>
            <p14:sldId id="1379"/>
            <p14:sldId id="1370"/>
          </p14:sldIdLst>
        </p14:section>
        <p14:section name="Conclusion - X minutes" id="{A4749901-7E4D-4CE4-9E1F-4BB787210046}">
          <p14:sldIdLst>
            <p14:sldId id="1368"/>
            <p14:sldId id="1341"/>
          </p14:sldIdLst>
        </p14:section>
        <p14:section name="Appendix" id="{8F4AE060-EEBD-49E9-8B5D-A5B5BE1825E9}">
          <p14:sldIdLst>
            <p14:sldId id="1351"/>
            <p14:sldId id="1361"/>
            <p14:sldId id="1371"/>
            <p14:sldId id="1372"/>
            <p14:sldId id="1374"/>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252"/>
    <a:srgbClr val="BAD80A"/>
    <a:srgbClr val="737373"/>
    <a:srgbClr val="FFFFFF"/>
    <a:srgbClr val="767676"/>
    <a:srgbClr val="32145A"/>
    <a:srgbClr val="002050"/>
    <a:srgbClr val="0078D7"/>
    <a:srgbClr val="00188F"/>
    <a:srgbClr val="107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87988" autoAdjust="0"/>
  </p:normalViewPr>
  <p:slideViewPr>
    <p:cSldViewPr>
      <p:cViewPr varScale="1">
        <p:scale>
          <a:sx n="123" d="100"/>
          <a:sy n="123" d="100"/>
        </p:scale>
        <p:origin x="300" y="90"/>
      </p:cViewPr>
      <p:guideLst/>
    </p:cSldViewPr>
  </p:slideViewPr>
  <p:outlineViewPr>
    <p:cViewPr>
      <p:scale>
        <a:sx n="33" d="100"/>
        <a:sy n="33" d="100"/>
      </p:scale>
      <p:origin x="0" y="-163"/>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10/12/2016 7:17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10/12/2016 7:17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B9E68977-C62F-48C1-B8E5-A952982F1FDC}"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5388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kernel</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91078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defTabSz="471494">
              <a:lnSpc>
                <a:spcPct val="90000"/>
              </a:lnSpc>
              <a:spcBef>
                <a:spcPts val="600"/>
              </a:spcBef>
              <a:spcAft>
                <a:spcPts val="1200"/>
              </a:spcAft>
              <a:buClr>
                <a:srgbClr val="EFEFEF"/>
              </a:buClr>
              <a:buNone/>
            </a:pPr>
            <a:r>
              <a:rPr lang="en-US" dirty="0">
                <a:solidFill>
                  <a:srgbClr val="0078D7"/>
                </a:solidFill>
                <a:latin typeface="Segoe UI Semibold" panose="020B0702040204020203" pitchFamily="34" charset="0"/>
                <a:cs typeface="Segoe UI Semibold" panose="020B0702040204020203" pitchFamily="34" charset="0"/>
              </a:rPr>
              <a:t>Ignite - brk3147</a:t>
            </a:r>
          </a:p>
          <a:p>
            <a:r>
              <a:rPr lang="en-US" sz="900" kern="1200" dirty="0">
                <a:solidFill>
                  <a:schemeClr val="tx1"/>
                </a:solidFill>
                <a:effectLst/>
                <a:latin typeface="Segoe UI Light" pitchFamily="34" charset="0"/>
                <a:ea typeface="+mn-ea"/>
                <a:cs typeface="+mn-cs"/>
              </a:rPr>
              <a:t>https://techcommunity.microsoft.com/t5/Microsoft-Ignite-Content/BRK3147-Accelerate-application-delivery-with-Docker-Containers/m-p/10719/highlight/true#M698 </a:t>
            </a:r>
            <a:endParaRPr lang="en-US" sz="1050" kern="1200" dirty="0">
              <a:solidFill>
                <a:schemeClr val="tx1"/>
              </a:solidFill>
              <a:effectLst/>
              <a:latin typeface="Segoe UI Light" pitchFamily="34" charset="0"/>
              <a:ea typeface="+mn-ea"/>
              <a:cs typeface="+mn-cs"/>
            </a:endParaRPr>
          </a:p>
          <a:p>
            <a:r>
              <a:rPr lang="en-US" sz="900" kern="1200" dirty="0">
                <a:solidFill>
                  <a:schemeClr val="tx1"/>
                </a:solidFill>
                <a:effectLst/>
                <a:latin typeface="Segoe UI Light" pitchFamily="34" charset="0"/>
                <a:ea typeface="+mn-ea"/>
                <a:cs typeface="+mn-cs"/>
              </a:rPr>
              <a:t> </a:t>
            </a:r>
            <a:endParaRPr lang="en-US" sz="1050" kern="1200" dirty="0">
              <a:solidFill>
                <a:schemeClr val="tx1"/>
              </a:solidFill>
              <a:effectLst/>
              <a:latin typeface="Segoe UI Light" pitchFamily="34" charset="0"/>
              <a:ea typeface="+mn-ea"/>
              <a:cs typeface="+mn-cs"/>
            </a:endParaRPr>
          </a:p>
          <a:p>
            <a:pPr marL="0" lvl="1" indent="0" defTabSz="471494">
              <a:lnSpc>
                <a:spcPct val="90000"/>
              </a:lnSpc>
              <a:spcBef>
                <a:spcPts val="600"/>
              </a:spcBef>
              <a:spcAft>
                <a:spcPts val="1200"/>
              </a:spcAft>
              <a:buClr>
                <a:srgbClr val="EFEFEF"/>
              </a:buClr>
              <a:buNone/>
            </a:pPr>
            <a:endParaRPr lang="en-US" dirty="0">
              <a:solidFill>
                <a:srgbClr val="0078D7"/>
              </a:solidFill>
              <a:latin typeface="Segoe UI Semibold" panose="020B0702040204020203" pitchFamily="34" charset="0"/>
              <a:cs typeface="Segoe UI Semibold" panose="020B0702040204020203" pitchFamily="34" charset="0"/>
            </a:endParaRPr>
          </a:p>
          <a:p>
            <a:pPr marL="0" lvl="1" indent="0" defTabSz="471494">
              <a:lnSpc>
                <a:spcPct val="90000"/>
              </a:lnSpc>
              <a:spcBef>
                <a:spcPts val="600"/>
              </a:spcBef>
              <a:spcAft>
                <a:spcPts val="1200"/>
              </a:spcAft>
              <a:buClr>
                <a:srgbClr val="EFEFEF"/>
              </a:buClr>
              <a:buNone/>
            </a:pPr>
            <a:r>
              <a:rPr lang="en-US" dirty="0">
                <a:solidFill>
                  <a:srgbClr val="0078D7"/>
                </a:solidFill>
                <a:latin typeface="Segoe UI Semibold" panose="020B0702040204020203" pitchFamily="34" charset="0"/>
                <a:cs typeface="Segoe UI Semibold" panose="020B0702040204020203" pitchFamily="34" charset="0"/>
              </a:rPr>
              <a:t>VMs:</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Dependencies: </a:t>
            </a:r>
            <a:r>
              <a:rPr lang="en-US" dirty="0">
                <a:solidFill>
                  <a:srgbClr val="333333"/>
                </a:solidFill>
                <a:cs typeface="Segoe UI" pitchFamily="34" charset="0"/>
              </a:rPr>
              <a:t>Each virtualized app includes the app itself, required binaries and libraries and a guest OS, </a:t>
            </a:r>
            <a:br>
              <a:rPr lang="en-US" dirty="0">
                <a:solidFill>
                  <a:srgbClr val="333333"/>
                </a:solidFill>
                <a:cs typeface="Segoe UI" pitchFamily="34" charset="0"/>
              </a:rPr>
            </a:br>
            <a:r>
              <a:rPr lang="en-US" dirty="0">
                <a:solidFill>
                  <a:srgbClr val="333333"/>
                </a:solidFill>
                <a:cs typeface="Segoe UI" pitchFamily="34" charset="0"/>
              </a:rPr>
              <a:t>which may consist of multiple GB of data.</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Independent OS: </a:t>
            </a:r>
            <a:r>
              <a:rPr lang="en-US" dirty="0">
                <a:solidFill>
                  <a:srgbClr val="333333"/>
                </a:solidFill>
                <a:cs typeface="Segoe UI" pitchFamily="34" charset="0"/>
              </a:rPr>
              <a:t>Each VM can have a different OS from other VMs, along with a different OS to the host itself.</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Flexible: </a:t>
            </a:r>
            <a:r>
              <a:rPr lang="en-US" dirty="0">
                <a:solidFill>
                  <a:srgbClr val="333333"/>
                </a:solidFill>
                <a:cs typeface="Segoe UI" pitchFamily="34" charset="0"/>
              </a:rPr>
              <a:t>VMs can be migrated to other hosts to </a:t>
            </a:r>
            <a:br>
              <a:rPr lang="en-US" dirty="0">
                <a:solidFill>
                  <a:srgbClr val="333333"/>
                </a:solidFill>
                <a:cs typeface="Segoe UI" pitchFamily="34" charset="0"/>
              </a:rPr>
            </a:br>
            <a:r>
              <a:rPr lang="en-US" dirty="0">
                <a:solidFill>
                  <a:srgbClr val="333333"/>
                </a:solidFill>
                <a:cs typeface="Segoe UI" pitchFamily="34" charset="0"/>
              </a:rPr>
              <a:t>balance resource usage and for host maintenance, </a:t>
            </a:r>
            <a:br>
              <a:rPr lang="en-US" dirty="0">
                <a:solidFill>
                  <a:srgbClr val="333333"/>
                </a:solidFill>
                <a:cs typeface="Segoe UI" pitchFamily="34" charset="0"/>
              </a:rPr>
            </a:br>
            <a:r>
              <a:rPr lang="en-US" dirty="0">
                <a:solidFill>
                  <a:srgbClr val="333333"/>
                </a:solidFill>
                <a:cs typeface="Segoe UI" pitchFamily="34" charset="0"/>
              </a:rPr>
              <a:t>without downtime.</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Secure: </a:t>
            </a:r>
            <a:r>
              <a:rPr lang="en-US" dirty="0">
                <a:solidFill>
                  <a:srgbClr val="333333"/>
                </a:solidFill>
                <a:cs typeface="Segoe UI" pitchFamily="34" charset="0"/>
              </a:rPr>
              <a:t>High levels of resource and security isolation </a:t>
            </a:r>
            <a:br>
              <a:rPr lang="en-US" dirty="0">
                <a:solidFill>
                  <a:srgbClr val="333333"/>
                </a:solidFill>
                <a:cs typeface="Segoe UI" pitchFamily="34" charset="0"/>
              </a:rPr>
            </a:br>
            <a:r>
              <a:rPr lang="en-US" dirty="0">
                <a:solidFill>
                  <a:srgbClr val="333333"/>
                </a:solidFill>
                <a:cs typeface="Segoe UI" pitchFamily="34" charset="0"/>
              </a:rPr>
              <a:t>for key virtualized workloads.</a:t>
            </a:r>
          </a:p>
          <a:p>
            <a:pPr marL="0" lvl="1" indent="0" defTabSz="471494">
              <a:lnSpc>
                <a:spcPct val="90000"/>
              </a:lnSpc>
              <a:spcBef>
                <a:spcPts val="600"/>
              </a:spcBef>
              <a:spcAft>
                <a:spcPts val="1200"/>
              </a:spcAft>
              <a:buClr>
                <a:srgbClr val="EFEFEF"/>
              </a:buClr>
              <a:buNone/>
            </a:pPr>
            <a:endParaRPr lang="en-US" dirty="0">
              <a:solidFill>
                <a:srgbClr val="0078D7"/>
              </a:solidFill>
              <a:latin typeface="Segoe UI Semibold" panose="020B0702040204020203" pitchFamily="34" charset="0"/>
              <a:cs typeface="Segoe UI Semibold" panose="020B0702040204020203" pitchFamily="34" charset="0"/>
            </a:endParaRPr>
          </a:p>
          <a:p>
            <a:pPr marL="0" lvl="1" indent="0" defTabSz="471494">
              <a:lnSpc>
                <a:spcPct val="90000"/>
              </a:lnSpc>
              <a:spcBef>
                <a:spcPts val="600"/>
              </a:spcBef>
              <a:spcAft>
                <a:spcPts val="1200"/>
              </a:spcAft>
              <a:buClr>
                <a:srgbClr val="EFEFEF"/>
              </a:buClr>
              <a:buNone/>
            </a:pPr>
            <a:endParaRPr lang="en-US" dirty="0">
              <a:solidFill>
                <a:srgbClr val="0078D7"/>
              </a:solidFill>
              <a:latin typeface="Segoe UI Semibold" panose="020B0702040204020203" pitchFamily="34" charset="0"/>
              <a:cs typeface="Segoe UI Semibold" panose="020B0702040204020203" pitchFamily="34" charset="0"/>
            </a:endParaRPr>
          </a:p>
          <a:p>
            <a:pPr marL="0" lvl="1" indent="0" defTabSz="471494">
              <a:lnSpc>
                <a:spcPct val="90000"/>
              </a:lnSpc>
              <a:spcBef>
                <a:spcPts val="600"/>
              </a:spcBef>
              <a:spcAft>
                <a:spcPts val="1200"/>
              </a:spcAft>
              <a:buClr>
                <a:srgbClr val="EFEFEF"/>
              </a:buClr>
              <a:buNone/>
            </a:pPr>
            <a:r>
              <a:rPr lang="en-US" dirty="0">
                <a:solidFill>
                  <a:srgbClr val="0078D7"/>
                </a:solidFill>
                <a:latin typeface="Segoe UI Semibold" panose="020B0702040204020203" pitchFamily="34" charset="0"/>
                <a:cs typeface="Segoe UI Semibold" panose="020B0702040204020203" pitchFamily="34" charset="0"/>
              </a:rPr>
              <a:t>Containers:</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Dependencies: </a:t>
            </a:r>
            <a:r>
              <a:rPr lang="en-US" dirty="0">
                <a:solidFill>
                  <a:srgbClr val="333333"/>
                </a:solidFill>
                <a:cs typeface="Segoe UI" pitchFamily="34" charset="0"/>
              </a:rPr>
              <a:t>Every application has its own dependencies which include both software (services, libraries) and hardware (CPU, memory, storage). </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Virtualization: </a:t>
            </a:r>
            <a:r>
              <a:rPr lang="en-US" dirty="0">
                <a:solidFill>
                  <a:srgbClr val="333333"/>
                </a:solidFill>
                <a:cs typeface="Segoe UI" pitchFamily="34" charset="0"/>
              </a:rPr>
              <a:t>Container engine is a lightweight virtualization mechanism which isolates these dependencies per each application by packaging them into virtual containers.</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Shared host OS: </a:t>
            </a:r>
            <a:r>
              <a:rPr lang="en-US" dirty="0">
                <a:solidFill>
                  <a:srgbClr val="333333"/>
                </a:solidFill>
                <a:cs typeface="Segoe UI" pitchFamily="34" charset="0"/>
              </a:rPr>
              <a:t>Processes in containers are isolated from other containers in user space, but share the kernel with the host and other containers.</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Flexible: </a:t>
            </a:r>
            <a:r>
              <a:rPr lang="en-US" dirty="0">
                <a:solidFill>
                  <a:srgbClr val="333333"/>
                </a:solidFill>
                <a:cs typeface="Segoe UI" pitchFamily="34" charset="0"/>
              </a:rPr>
              <a:t>Differences in underlying OS and infrastructure are abstracted away, streamlining ‘deploy anywhere’ approach.</a:t>
            </a:r>
          </a:p>
          <a:p>
            <a:pPr marL="0" lvl="1" defTabSz="471494">
              <a:lnSpc>
                <a:spcPct val="90000"/>
              </a:lnSpc>
              <a:spcBef>
                <a:spcPts val="600"/>
              </a:spcBef>
              <a:spcAft>
                <a:spcPts val="1200"/>
              </a:spcAft>
              <a:buClr>
                <a:srgbClr val="EFEFEF"/>
              </a:buClr>
            </a:pPr>
            <a:r>
              <a:rPr lang="en-US" dirty="0">
                <a:solidFill>
                  <a:srgbClr val="0078D7"/>
                </a:solidFill>
                <a:latin typeface="Segoe UI Semibold" panose="020B0702040204020203" pitchFamily="34" charset="0"/>
                <a:cs typeface="Segoe UI Semibold" panose="020B0702040204020203" pitchFamily="34" charset="0"/>
              </a:rPr>
              <a:t>Fast: </a:t>
            </a:r>
            <a:r>
              <a:rPr lang="en-US" dirty="0">
                <a:solidFill>
                  <a:srgbClr val="333333"/>
                </a:solidFill>
                <a:cs typeface="Segoe UI" pitchFamily="34" charset="0"/>
              </a:rPr>
              <a:t>Containers can be created almost instantly, enabling rapid scale-up and scale-down in response to changes in demand.</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3421642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3801226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3CEA69F-DF04-4A61-8B5A-65818C67B30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552215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stuff. </a:t>
            </a:r>
          </a:p>
          <a:p>
            <a:r>
              <a:rPr lang="en-US" dirty="0"/>
              <a:t>Ross </a:t>
            </a:r>
            <a:r>
              <a:rPr lang="en-US" dirty="0" err="1"/>
              <a:t>Gardler’s</a:t>
            </a:r>
            <a:r>
              <a:rPr lang="en-US" dirty="0"/>
              <a:t> scale up 25 web servers fast. </a:t>
            </a:r>
          </a:p>
          <a:p>
            <a:endParaRPr lang="en-US" dirty="0"/>
          </a:p>
          <a:p>
            <a:r>
              <a:rPr lang="en-US" dirty="0"/>
              <a:t>Pull from registry, Run</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3695548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45022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Deploying Your Own Private Docker Registry on Azure</a:t>
            </a:r>
            <a:endParaRPr lang="en-US" dirty="0"/>
          </a:p>
          <a:p>
            <a:r>
              <a:rPr lang="en-US" dirty="0"/>
              <a:t>https://azure.microsoft.com/en-us/documentation/articles/virtual-machines-linux-docker-registry-in-blob-storage/#configuring-docker-registry-to-use-azure-blob-storage</a:t>
            </a:r>
          </a:p>
          <a:p>
            <a:endParaRPr lang="en-US" dirty="0"/>
          </a:p>
          <a:p>
            <a:r>
              <a:rPr lang="en-US" dirty="0"/>
              <a:t>The Docker Hub is a great tool for getting started with Docker, but as soon as a company begins to create meaningful images they will need a Docker Private Registry.  These registries are a centralized repository for Docker container images.  Hosting the Registry on an Azure Virtual Machine gives several benefits. First, Azure Blob Storage can be used to store the image data.  Next, the VM used can be locked down with standard Azure networking concepts such as Network Security Groups to give granular control on who can access the machine.  With Express Route, the entire VM could be taken off of the public internet, giving intranet-</a:t>
            </a:r>
            <a:r>
              <a:rPr lang="en-US" dirty="0" err="1"/>
              <a:t>esque</a:t>
            </a:r>
            <a:r>
              <a:rPr lang="en-US" dirty="0"/>
              <a:t> connectivity for an organization.  Finally, the performance of pulls is improved when the Registry and the Docker machine are hosted within the same region.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43242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Persistent Docker volumes with Azure File Storage</a:t>
            </a:r>
          </a:p>
          <a:p>
            <a:r>
              <a:rPr lang="en-US" dirty="0"/>
              <a:t>https://azure.microsoft.com/en-us/blog/persistent-docker-volumes-with-azure-file-storage/</a:t>
            </a:r>
          </a:p>
          <a:p>
            <a:endParaRPr lang="en-US" dirty="0"/>
          </a:p>
          <a:p>
            <a:r>
              <a:rPr lang="en-US" dirty="0"/>
              <a:t>https://github.com/Azure/azurefile-dockervolumedriver</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1265022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https://marketplace.visualstudio.com/items?itemName=ms-vscs-rm.docker</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2936168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Docker VM from portal</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dirty="0"/>
          </a:p>
        </p:txBody>
      </p:sp>
    </p:spTree>
    <p:extLst>
      <p:ext uri="{BB962C8B-B14F-4D97-AF65-F5344CB8AC3E}">
        <p14:creationId xmlns:p14="http://schemas.microsoft.com/office/powerpoint/2010/main" val="1326633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level this.</a:t>
            </a:r>
          </a:p>
          <a:p>
            <a:endParaRPr lang="en-US" dirty="0"/>
          </a:p>
          <a:p>
            <a:pPr marL="228600" indent="-228600">
              <a:buAutoNum type="arabicPeriod"/>
            </a:pPr>
            <a:r>
              <a:rPr lang="en-US" dirty="0"/>
              <a:t>Beyond 1 container we need orchestration to juggle.</a:t>
            </a:r>
          </a:p>
          <a:p>
            <a:pPr marL="228600" indent="-228600">
              <a:buAutoNum type="arabicPeriod"/>
            </a:pPr>
            <a:r>
              <a:rPr lang="en-US" dirty="0"/>
              <a:t>Azure has ACS to juggle.</a:t>
            </a:r>
          </a:p>
          <a:p>
            <a:pPr marL="228600" indent="-228600">
              <a:buAutoNum type="arabicPeriod"/>
            </a:pPr>
            <a:r>
              <a:rPr lang="en-US" dirty="0"/>
              <a:t>ACS isn’t black box – use standard Swarm or DC/OS. </a:t>
            </a:r>
          </a:p>
          <a:p>
            <a:pPr marL="228600" indent="-228600">
              <a:buAutoNum type="arabicPeriod"/>
            </a:pPr>
            <a:r>
              <a:rPr lang="en-US" dirty="0"/>
              <a:t>End.</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2681254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Managing one container is easy. Managing hundreds across multiple workloads is difficult.</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341380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http://thenewstack.io/containers-container-orchestration/</a:t>
            </a:r>
          </a:p>
          <a:p>
            <a:r>
              <a:rPr lang="en-US" dirty="0"/>
              <a:t>Initial placement, </a:t>
            </a:r>
            <a:r>
              <a:rPr lang="en-US" dirty="0" err="1"/>
              <a:t>depl</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25474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Public and private cloud</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148709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Scale a container with DC/OS to X instances</a:t>
            </a:r>
          </a:p>
          <a:p>
            <a:r>
              <a:rPr lang="en-US" dirty="0"/>
              <a:t>Maybe also scale the VMSS?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1661436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D68436A8-437D-4255-9334-1742560317AD}" type="datetime8">
              <a:rPr lang="en-US" smtClean="0">
                <a:solidFill>
                  <a:prstClr val="black"/>
                </a:solidFill>
              </a:rPr>
              <a:t>10/12/2016 7:17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30</a:t>
            </a:fld>
            <a:endParaRPr lang="en-US" dirty="0">
              <a:solidFill>
                <a:prstClr val="black"/>
              </a:solidFill>
            </a:endParaRPr>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95923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a:t>
            </a:r>
            <a:r>
              <a:rPr lang="en-US" b="1" baseline="0" dirty="0"/>
              <a:t> do the different containers and VM technologies compare?</a:t>
            </a:r>
          </a:p>
          <a:p>
            <a:endParaRPr lang="en-US" b="1" baseline="0" dirty="0"/>
          </a:p>
          <a:p>
            <a:r>
              <a:rPr lang="en-US" b="0" dirty="0"/>
              <a:t>As mentioned earlier, containers,</a:t>
            </a:r>
            <a:r>
              <a:rPr lang="en-US" b="0" baseline="0" dirty="0"/>
              <a:t> regardless of Windows or Linux, need to share the same OS as the host they are running on, which is very different from a virtual machine, which can contain a variety of different operating systems, that don’t need to match the host itself. VMs however, do guarantee a higher level of security than containers, providing a level of hardware isolation that cannot be matched by containers today.</a:t>
            </a:r>
          </a:p>
          <a:p>
            <a:endParaRPr lang="en-US" b="0" baseline="0" dirty="0"/>
          </a:p>
          <a:p>
            <a:r>
              <a:rPr lang="en-US" b="0" baseline="0" dirty="0"/>
              <a:t>All 3 offerings allow resources, such as CPU, memory, disk and network, to be controlled and managed, ensuring that the administrators can deliver expected levels of performance and reliability.</a:t>
            </a:r>
          </a:p>
          <a:p>
            <a:endParaRPr lang="en-US" b="0" baseline="0" dirty="0"/>
          </a:p>
          <a:p>
            <a:r>
              <a:rPr lang="en-US" b="0" baseline="0" dirty="0"/>
              <a:t>When thinking about density, and the number of applications that can run on a particular server, the lighter weight nature of containers naturally leads to higher levels of density compared to virtual machines, which themselves, provide a much greater level of density versus running a 1:1 app to server consolidation in the physical world. In addition, the lightweight nature leads to reduced startup times for applications, versus starting up a virtual machine from cold, meaning IT can respond even quicker to changing business needs. VM’s however, do benefit from VM-specific features, such as live migration and high availability, both of which would not apply to containers themselves.</a:t>
            </a:r>
          </a:p>
          <a:p>
            <a:endParaRPr lang="en-US" b="0" baseline="0" dirty="0"/>
          </a:p>
          <a:p>
            <a:r>
              <a:rPr lang="en-US" b="0" baseline="0" dirty="0"/>
              <a:t>Having multiple VMs providing multiple apps, also consumes considerably more storage space. Each VM typically, in a production environment, has it’s own non-shared virtual hard disk, which, if for example, we assume the size of the virtual disk is 20GB, having 20 VMs each with an application inside, would consume well over 400GB. Compare this with containers, which would consume 20GB for the host OS, and only incremental add-ons for the application binaries themselves, on a per application basis, and it’s clear that the savings on storage are considerable.</a:t>
            </a:r>
          </a:p>
          <a:p>
            <a:endParaRPr lang="en-US" b="0" baseline="0" dirty="0"/>
          </a:p>
          <a:p>
            <a:pPr marL="0" marR="0" lvl="1" indent="0" algn="l" defTabSz="932742" rtl="0" eaLnBrk="1" fontAlgn="auto" latinLnBrk="0" hangingPunct="1">
              <a:lnSpc>
                <a:spcPct val="90000"/>
              </a:lnSpc>
              <a:spcBef>
                <a:spcPts val="0"/>
              </a:spcBef>
              <a:spcAft>
                <a:spcPts val="340"/>
              </a:spcAft>
              <a:buClrTx/>
              <a:buSzTx/>
              <a:buFontTx/>
              <a:buNone/>
              <a:tabLst/>
              <a:defRPr/>
            </a:pPr>
            <a:r>
              <a:rPr lang="en-US" b="0" baseline="0" dirty="0"/>
              <a:t>Finally, from an application perspective, virtual machines, typically have a very high compatibility for running applications that were designed for physical systems. In many cases, most applications that are being developed today, are being developed and tested in virtual environments, however these apps, in their native form, are unlikely to work in containers without significant redevelopment work.  To realize the greatest benefit, </a:t>
            </a:r>
            <a:r>
              <a:rPr lang="en-US" sz="1600" dirty="0">
                <a:gradFill>
                  <a:gsLst>
                    <a:gs pos="19048">
                      <a:schemeClr val="tx1"/>
                    </a:gs>
                    <a:gs pos="65000">
                      <a:schemeClr val="tx1"/>
                    </a:gs>
                  </a:gsLst>
                  <a:lin ang="5400000" scaled="0"/>
                </a:gradFill>
                <a:cs typeface="Segoe UI" pitchFamily="34" charset="0"/>
              </a:rPr>
              <a:t>apps should be designed, architected and written for containers i.e. stateless, componentized versus ports of traditional, monolithic apps.</a:t>
            </a:r>
          </a:p>
          <a:p>
            <a:endParaRPr lang="en-US" b="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CFA94A-519F-445C-B30C-9E76FA6A2031}"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943378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3550796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https://azure.microsoft.com/en-us/documentation/articles/container-service-intro/</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1250720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https://azure.microsoft.com/en-us/documentation/articles/container-service-intro/</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3348490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A depends on Services B &amp; C. Can be difficult to debug locally for developers.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10/12/2016 7:17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35</a:t>
            </a:fld>
            <a:endParaRPr lang="en-US" dirty="0"/>
          </a:p>
        </p:txBody>
      </p:sp>
    </p:spTree>
    <p:extLst>
      <p:ext uri="{BB962C8B-B14F-4D97-AF65-F5344CB8AC3E}">
        <p14:creationId xmlns:p14="http://schemas.microsoft.com/office/powerpoint/2010/main" val="1533042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1.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5"/>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Containers</a:t>
            </a:r>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6658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1902059"/>
          </a:xfrm>
        </p:spPr>
        <p:txBody>
          <a:bodyPr/>
          <a:lstStyle/>
          <a:p>
            <a:r>
              <a:rPr lang="en-US" dirty="0"/>
              <a:t>Introduction to containers</a:t>
            </a:r>
          </a:p>
          <a:p>
            <a:r>
              <a:rPr lang="en-US" dirty="0"/>
              <a:t>Running containers on Azure</a:t>
            </a:r>
          </a:p>
          <a:p>
            <a:r>
              <a:rPr lang="en-US" dirty="0"/>
              <a:t>Orchestrating container workloads</a:t>
            </a:r>
          </a:p>
        </p:txBody>
      </p:sp>
      <p:sp>
        <p:nvSpPr>
          <p:cNvPr id="4" name="Title 3"/>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40343075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to Containers</a:t>
            </a:r>
          </a:p>
        </p:txBody>
      </p:sp>
    </p:spTree>
    <p:extLst>
      <p:ext uri="{BB962C8B-B14F-4D97-AF65-F5344CB8AC3E}">
        <p14:creationId xmlns:p14="http://schemas.microsoft.com/office/powerpoint/2010/main" val="241569025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Not new – have existed for decades</a:t>
            </a:r>
          </a:p>
          <a:p>
            <a:r>
              <a:rPr lang="en-US" dirty="0"/>
              <a:t>Method of slicing up an OS to run multiple applications</a:t>
            </a:r>
          </a:p>
          <a:p>
            <a:r>
              <a:rPr lang="en-US" dirty="0"/>
              <a:t>Kernel is shared between host and containers</a:t>
            </a:r>
          </a:p>
          <a:p>
            <a:r>
              <a:rPr lang="en-US" dirty="0"/>
              <a:t>Build with successive “layers” with images</a:t>
            </a:r>
          </a:p>
          <a:p>
            <a:r>
              <a:rPr lang="en-US" dirty="0"/>
              <a:t>Shifting how applications are built and deployed</a:t>
            </a:r>
          </a:p>
        </p:txBody>
      </p:sp>
      <p:sp>
        <p:nvSpPr>
          <p:cNvPr id="3" name="Title 2"/>
          <p:cNvSpPr>
            <a:spLocks noGrp="1"/>
          </p:cNvSpPr>
          <p:nvPr>
            <p:ph type="title"/>
          </p:nvPr>
        </p:nvSpPr>
        <p:spPr/>
        <p:txBody>
          <a:bodyPr/>
          <a:lstStyle/>
          <a:p>
            <a:r>
              <a:rPr lang="en-US" dirty="0"/>
              <a:t>Containerization</a:t>
            </a:r>
          </a:p>
        </p:txBody>
      </p:sp>
    </p:spTree>
    <p:extLst>
      <p:ext uri="{BB962C8B-B14F-4D97-AF65-F5344CB8AC3E}">
        <p14:creationId xmlns:p14="http://schemas.microsoft.com/office/powerpoint/2010/main" val="154531760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295274"/>
            <a:ext cx="11889564" cy="917575"/>
          </a:xfrm>
        </p:spPr>
        <p:txBody>
          <a:bodyPr/>
          <a:lstStyle/>
          <a:p>
            <a:r>
              <a:rPr lang="en-US" dirty="0"/>
              <a:t>Container overview</a:t>
            </a:r>
          </a:p>
        </p:txBody>
      </p:sp>
      <p:sp>
        <p:nvSpPr>
          <p:cNvPr id="4" name="Rectangle 3"/>
          <p:cNvSpPr/>
          <p:nvPr/>
        </p:nvSpPr>
        <p:spPr bwMode="auto">
          <a:xfrm>
            <a:off x="457200" y="2125663"/>
            <a:ext cx="5303838" cy="4389437"/>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p:nvSpPr>
        <p:spPr bwMode="auto">
          <a:xfrm>
            <a:off x="685799" y="5553076"/>
            <a:ext cx="4846637" cy="731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Physical Server</a:t>
            </a:r>
          </a:p>
        </p:txBody>
      </p:sp>
      <p:sp>
        <p:nvSpPr>
          <p:cNvPr id="6" name="Rectangle 5"/>
          <p:cNvSpPr/>
          <p:nvPr/>
        </p:nvSpPr>
        <p:spPr bwMode="auto">
          <a:xfrm>
            <a:off x="685799" y="4639571"/>
            <a:ext cx="4846637" cy="7315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Hypervisor</a:t>
            </a:r>
          </a:p>
        </p:txBody>
      </p:sp>
      <p:sp>
        <p:nvSpPr>
          <p:cNvPr id="7" name="Rectangle 6"/>
          <p:cNvSpPr/>
          <p:nvPr/>
        </p:nvSpPr>
        <p:spPr bwMode="auto">
          <a:xfrm>
            <a:off x="685799" y="3909535"/>
            <a:ext cx="2332039" cy="5486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Guest OS</a:t>
            </a:r>
          </a:p>
        </p:txBody>
      </p:sp>
      <p:sp>
        <p:nvSpPr>
          <p:cNvPr id="8" name="Rectangle 7"/>
          <p:cNvSpPr/>
          <p:nvPr/>
        </p:nvSpPr>
        <p:spPr bwMode="auto">
          <a:xfrm>
            <a:off x="685799" y="2352189"/>
            <a:ext cx="2332039" cy="1570384"/>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A</a:t>
            </a:r>
          </a:p>
        </p:txBody>
      </p:sp>
      <p:sp>
        <p:nvSpPr>
          <p:cNvPr id="9" name="Rectangle 8"/>
          <p:cNvSpPr/>
          <p:nvPr/>
        </p:nvSpPr>
        <p:spPr bwMode="auto">
          <a:xfrm>
            <a:off x="3200397" y="3908153"/>
            <a:ext cx="2332039" cy="5486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Guest OS</a:t>
            </a:r>
          </a:p>
        </p:txBody>
      </p:sp>
      <p:sp>
        <p:nvSpPr>
          <p:cNvPr id="10" name="Rectangle 9"/>
          <p:cNvSpPr/>
          <p:nvPr/>
        </p:nvSpPr>
        <p:spPr bwMode="auto">
          <a:xfrm>
            <a:off x="3200397" y="2352188"/>
            <a:ext cx="2332039" cy="1555965"/>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B</a:t>
            </a:r>
          </a:p>
        </p:txBody>
      </p:sp>
      <p:sp>
        <p:nvSpPr>
          <p:cNvPr id="11" name="Rectangle 10"/>
          <p:cNvSpPr/>
          <p:nvPr/>
        </p:nvSpPr>
        <p:spPr bwMode="auto">
          <a:xfrm>
            <a:off x="6675438" y="2125663"/>
            <a:ext cx="5303838" cy="4389437"/>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6904037" y="5553076"/>
            <a:ext cx="4846637" cy="731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Physical Server</a:t>
            </a:r>
          </a:p>
        </p:txBody>
      </p:sp>
      <p:sp>
        <p:nvSpPr>
          <p:cNvPr id="13" name="Rectangle 12"/>
          <p:cNvSpPr/>
          <p:nvPr/>
        </p:nvSpPr>
        <p:spPr bwMode="auto">
          <a:xfrm>
            <a:off x="6904037" y="4639571"/>
            <a:ext cx="4846637" cy="7315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Host OS w/Container Support</a:t>
            </a:r>
          </a:p>
        </p:txBody>
      </p:sp>
      <p:sp>
        <p:nvSpPr>
          <p:cNvPr id="15" name="Rectangle 14"/>
          <p:cNvSpPr/>
          <p:nvPr/>
        </p:nvSpPr>
        <p:spPr bwMode="auto">
          <a:xfrm>
            <a:off x="6904037" y="2352189"/>
            <a:ext cx="2332039" cy="2056878"/>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A</a:t>
            </a:r>
          </a:p>
        </p:txBody>
      </p:sp>
      <p:sp>
        <p:nvSpPr>
          <p:cNvPr id="17" name="Rectangle 16"/>
          <p:cNvSpPr/>
          <p:nvPr/>
        </p:nvSpPr>
        <p:spPr bwMode="auto">
          <a:xfrm>
            <a:off x="9418635" y="2352188"/>
            <a:ext cx="2332039" cy="2056879"/>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B</a:t>
            </a:r>
          </a:p>
        </p:txBody>
      </p:sp>
      <p:sp>
        <p:nvSpPr>
          <p:cNvPr id="18" name="Rectangle 17"/>
          <p:cNvSpPr/>
          <p:nvPr/>
        </p:nvSpPr>
        <p:spPr bwMode="auto">
          <a:xfrm>
            <a:off x="685799" y="2352188"/>
            <a:ext cx="2332039" cy="2104605"/>
          </a:xfrm>
          <a:prstGeom prst="rect">
            <a:avLst/>
          </a:prstGeom>
          <a:noFill/>
          <a:ln w="76200">
            <a:solidFill>
              <a:srgbClr val="C0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p:cNvSpPr/>
          <p:nvPr/>
        </p:nvSpPr>
        <p:spPr bwMode="auto">
          <a:xfrm>
            <a:off x="6904037" y="2352188"/>
            <a:ext cx="2332039" cy="2056879"/>
          </a:xfrm>
          <a:prstGeom prst="rect">
            <a:avLst/>
          </a:prstGeom>
          <a:noFill/>
          <a:ln w="76200">
            <a:solidFill>
              <a:srgbClr val="C0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TextBox 19"/>
          <p:cNvSpPr txBox="1"/>
          <p:nvPr/>
        </p:nvSpPr>
        <p:spPr>
          <a:xfrm>
            <a:off x="1789912" y="1365825"/>
            <a:ext cx="2638415"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Virtual Machines</a:t>
            </a:r>
          </a:p>
        </p:txBody>
      </p:sp>
      <p:sp>
        <p:nvSpPr>
          <p:cNvPr id="21" name="TextBox 20"/>
          <p:cNvSpPr txBox="1"/>
          <p:nvPr/>
        </p:nvSpPr>
        <p:spPr>
          <a:xfrm>
            <a:off x="8413870" y="1365825"/>
            <a:ext cx="1826975"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Containers</a:t>
            </a:r>
          </a:p>
        </p:txBody>
      </p:sp>
    </p:spTree>
    <p:extLst>
      <p:ext uri="{BB962C8B-B14F-4D97-AF65-F5344CB8AC3E}">
        <p14:creationId xmlns:p14="http://schemas.microsoft.com/office/powerpoint/2010/main" val="17209184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Challenges between developers &amp; IT</a:t>
            </a:r>
          </a:p>
        </p:txBody>
      </p:sp>
      <p:sp>
        <p:nvSpPr>
          <p:cNvPr id="5" name="Rectangle 4"/>
          <p:cNvSpPr/>
          <p:nvPr/>
        </p:nvSpPr>
        <p:spPr bwMode="auto">
          <a:xfrm>
            <a:off x="455141" y="2064808"/>
            <a:ext cx="5763096"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I need to create applications quickly without worrying about IT</a:t>
            </a:r>
          </a:p>
        </p:txBody>
      </p:sp>
      <p:sp>
        <p:nvSpPr>
          <p:cNvPr id="6" name="Rectangle 5"/>
          <p:cNvSpPr/>
          <p:nvPr/>
        </p:nvSpPr>
        <p:spPr bwMode="auto">
          <a:xfrm>
            <a:off x="455141" y="3604154"/>
            <a:ext cx="5763096"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Applications run on my machine, but malfunctions on IT’s servers</a:t>
            </a:r>
          </a:p>
        </p:txBody>
      </p:sp>
      <p:sp>
        <p:nvSpPr>
          <p:cNvPr id="7" name="Rectangle 6"/>
          <p:cNvSpPr/>
          <p:nvPr/>
        </p:nvSpPr>
        <p:spPr bwMode="auto">
          <a:xfrm>
            <a:off x="455141" y="5143500"/>
            <a:ext cx="5763096"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My productivity and innovation become suspended when I have to wait on IT</a:t>
            </a:r>
          </a:p>
        </p:txBody>
      </p:sp>
      <p:sp>
        <p:nvSpPr>
          <p:cNvPr id="8" name="Rectangle 7"/>
          <p:cNvSpPr/>
          <p:nvPr/>
        </p:nvSpPr>
        <p:spPr bwMode="auto">
          <a:xfrm>
            <a:off x="455141" y="1212849"/>
            <a:ext cx="5686823" cy="684213"/>
          </a:xfrm>
          <a:prstGeom prst="rect">
            <a:avLst/>
          </a:prstGeom>
          <a:noFill/>
          <a:ln w="76200">
            <a:solidFill>
              <a:schemeClr val="accent1"/>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solidFill>
                  <a:schemeClr val="accent1"/>
                </a:solidFill>
                <a:ea typeface="Segoe UI" pitchFamily="34" charset="0"/>
                <a:cs typeface="Segoe UI" pitchFamily="34" charset="0"/>
              </a:rPr>
              <a:t>Developers</a:t>
            </a:r>
          </a:p>
        </p:txBody>
      </p:sp>
      <p:sp>
        <p:nvSpPr>
          <p:cNvPr id="9" name="Rectangle 8"/>
          <p:cNvSpPr/>
          <p:nvPr/>
        </p:nvSpPr>
        <p:spPr bwMode="auto">
          <a:xfrm>
            <a:off x="6218238" y="2065866"/>
            <a:ext cx="5765392" cy="13716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I need to manage servers and maintain compliance with little disruption</a:t>
            </a:r>
          </a:p>
        </p:txBody>
      </p:sp>
      <p:sp>
        <p:nvSpPr>
          <p:cNvPr id="10" name="Rectangle 9"/>
          <p:cNvSpPr/>
          <p:nvPr/>
        </p:nvSpPr>
        <p:spPr bwMode="auto">
          <a:xfrm>
            <a:off x="6218238" y="3604683"/>
            <a:ext cx="5765392" cy="13716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I am unsure how to integrate unfamiliar applications into my environment</a:t>
            </a:r>
          </a:p>
        </p:txBody>
      </p:sp>
      <p:sp>
        <p:nvSpPr>
          <p:cNvPr id="11" name="Rectangle 10"/>
          <p:cNvSpPr/>
          <p:nvPr/>
        </p:nvSpPr>
        <p:spPr bwMode="auto">
          <a:xfrm>
            <a:off x="6218238" y="5143500"/>
            <a:ext cx="5765392" cy="13716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I am unable to focus on both server protection and application compliance</a:t>
            </a:r>
          </a:p>
        </p:txBody>
      </p:sp>
      <p:sp>
        <p:nvSpPr>
          <p:cNvPr id="12" name="Rectangle 11"/>
          <p:cNvSpPr/>
          <p:nvPr/>
        </p:nvSpPr>
        <p:spPr bwMode="auto">
          <a:xfrm>
            <a:off x="6322538" y="1212849"/>
            <a:ext cx="5661091" cy="685800"/>
          </a:xfrm>
          <a:prstGeom prst="rect">
            <a:avLst/>
          </a:prstGeom>
          <a:noFill/>
          <a:ln w="76200">
            <a:solidFill>
              <a:schemeClr val="accent4"/>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solidFill>
                  <a:schemeClr val="accent4"/>
                </a:solidFill>
                <a:cs typeface="Segoe UI" pitchFamily="34" charset="0"/>
              </a:rPr>
              <a:t>IT</a:t>
            </a:r>
          </a:p>
        </p:txBody>
      </p:sp>
    </p:spTree>
    <p:extLst>
      <p:ext uri="{BB962C8B-B14F-4D97-AF65-F5344CB8AC3E}">
        <p14:creationId xmlns:p14="http://schemas.microsoft.com/office/powerpoint/2010/main" val="8613346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Monoliths to microservices</a:t>
            </a:r>
          </a:p>
        </p:txBody>
      </p:sp>
      <p:sp>
        <p:nvSpPr>
          <p:cNvPr id="120" name="Text Placeholder 119"/>
          <p:cNvSpPr>
            <a:spLocks noGrp="1"/>
          </p:cNvSpPr>
          <p:nvPr>
            <p:ph type="body" sz="quarter" idx="10"/>
          </p:nvPr>
        </p:nvSpPr>
        <p:spPr>
          <a:xfrm>
            <a:off x="274639" y="1212849"/>
            <a:ext cx="5486399" cy="5232202"/>
          </a:xfrm>
        </p:spPr>
        <p:txBody>
          <a:bodyPr/>
          <a:lstStyle/>
          <a:p>
            <a:pPr>
              <a:spcBef>
                <a:spcPts val="1199"/>
              </a:spcBef>
            </a:pPr>
            <a:r>
              <a:rPr lang="en-US" dirty="0"/>
              <a:t>Small, “single role” services</a:t>
            </a:r>
          </a:p>
          <a:p>
            <a:pPr>
              <a:spcBef>
                <a:spcPts val="1199"/>
              </a:spcBef>
            </a:pPr>
            <a:r>
              <a:rPr lang="en-US" dirty="0"/>
              <a:t>Individually built and deployed. Version and update independently</a:t>
            </a:r>
          </a:p>
          <a:p>
            <a:pPr>
              <a:spcBef>
                <a:spcPts val="1199"/>
              </a:spcBef>
            </a:pPr>
            <a:r>
              <a:rPr lang="en-US" dirty="0"/>
              <a:t>Integrate using published </a:t>
            </a:r>
            <a:br>
              <a:rPr lang="en-US" dirty="0"/>
            </a:br>
            <a:r>
              <a:rPr lang="en-US" dirty="0"/>
              <a:t>API calls for </a:t>
            </a:r>
            <a:r>
              <a:rPr lang="en-US"/>
              <a:t>overall application </a:t>
            </a:r>
            <a:r>
              <a:rPr lang="en-US" dirty="0"/>
              <a:t>functionality</a:t>
            </a:r>
          </a:p>
          <a:p>
            <a:pPr>
              <a:spcBef>
                <a:spcPts val="1199"/>
              </a:spcBef>
            </a:pPr>
            <a:r>
              <a:rPr lang="en-US" dirty="0"/>
              <a:t>Fine-grained, loosely </a:t>
            </a:r>
            <a:br>
              <a:rPr lang="en-US" dirty="0"/>
            </a:br>
            <a:r>
              <a:rPr lang="en-US" dirty="0"/>
              <a:t>coupled application</a:t>
            </a:r>
          </a:p>
          <a:p>
            <a:pPr marL="0" indent="0">
              <a:buNone/>
            </a:pPr>
            <a:endParaRPr lang="en-US" dirty="0"/>
          </a:p>
        </p:txBody>
      </p:sp>
      <p:grpSp>
        <p:nvGrpSpPr>
          <p:cNvPr id="20" name="Group 19"/>
          <p:cNvGrpSpPr/>
          <p:nvPr/>
        </p:nvGrpSpPr>
        <p:grpSpPr>
          <a:xfrm>
            <a:off x="9413876" y="3894137"/>
            <a:ext cx="2419749" cy="1660525"/>
            <a:chOff x="9413876" y="3379786"/>
            <a:chExt cx="2419749" cy="1660525"/>
          </a:xfrm>
        </p:grpSpPr>
        <p:grpSp>
          <p:nvGrpSpPr>
            <p:cNvPr id="21" name="Group 20"/>
            <p:cNvGrpSpPr/>
            <p:nvPr/>
          </p:nvGrpSpPr>
          <p:grpSpPr>
            <a:xfrm>
              <a:off x="9423401" y="3379786"/>
              <a:ext cx="2410224" cy="1660525"/>
              <a:chOff x="9423401" y="3379786"/>
              <a:chExt cx="2410224" cy="1660525"/>
            </a:xfrm>
          </p:grpSpPr>
          <p:sp>
            <p:nvSpPr>
              <p:cNvPr id="27" name="Oval 26"/>
              <p:cNvSpPr/>
              <p:nvPr/>
            </p:nvSpPr>
            <p:spPr bwMode="auto">
              <a:xfrm>
                <a:off x="9654540" y="3566160"/>
                <a:ext cx="1844040" cy="1310640"/>
              </a:xfrm>
              <a:prstGeom prst="ellipse">
                <a:avLst/>
              </a:prstGeom>
              <a:noFill/>
              <a:ln>
                <a:solidFill>
                  <a:srgbClr val="85C9F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grpSp>
            <p:nvGrpSpPr>
              <p:cNvPr id="28" name="Group 27"/>
              <p:cNvGrpSpPr/>
              <p:nvPr/>
            </p:nvGrpSpPr>
            <p:grpSpPr>
              <a:xfrm>
                <a:off x="10180637" y="3379786"/>
                <a:ext cx="843362" cy="269876"/>
                <a:chOff x="6682582" y="3406776"/>
                <a:chExt cx="1190625" cy="381000"/>
              </a:xfrm>
            </p:grpSpPr>
            <p:sp>
              <p:nvSpPr>
                <p:cNvPr id="49" name="Freeform: Shape 48"/>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50" name="Straight Connector 49"/>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0990263" y="3794123"/>
                <a:ext cx="843362" cy="269876"/>
                <a:chOff x="6682582" y="3406776"/>
                <a:chExt cx="1190625" cy="381000"/>
              </a:xfrm>
            </p:grpSpPr>
            <p:sp>
              <p:nvSpPr>
                <p:cNvPr id="45" name="Freeform: Shape 44"/>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46" name="Straight Connector 45"/>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10990263" y="4322760"/>
                <a:ext cx="843362" cy="269876"/>
                <a:chOff x="6682582" y="3406776"/>
                <a:chExt cx="1190625" cy="381000"/>
              </a:xfrm>
            </p:grpSpPr>
            <p:sp>
              <p:nvSpPr>
                <p:cNvPr id="41" name="Freeform: Shape 40"/>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42" name="Straight Connector 41"/>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10171113" y="4770435"/>
                <a:ext cx="843362" cy="269876"/>
                <a:chOff x="6682582" y="3406776"/>
                <a:chExt cx="1190625" cy="381000"/>
              </a:xfrm>
            </p:grpSpPr>
            <p:sp>
              <p:nvSpPr>
                <p:cNvPr id="37" name="Freeform: Shape 36"/>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38" name="Straight Connector 37"/>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9423401" y="4317998"/>
                <a:ext cx="843362" cy="269876"/>
                <a:chOff x="6682582" y="3406776"/>
                <a:chExt cx="1190625" cy="381000"/>
              </a:xfrm>
            </p:grpSpPr>
            <p:sp>
              <p:nvSpPr>
                <p:cNvPr id="33" name="Freeform: Shape 32"/>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34" name="Straight Connector 33"/>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22" name="Group 21"/>
            <p:cNvGrpSpPr/>
            <p:nvPr/>
          </p:nvGrpSpPr>
          <p:grpSpPr>
            <a:xfrm>
              <a:off x="9413876" y="3798886"/>
              <a:ext cx="843362" cy="269876"/>
              <a:chOff x="6682582" y="3406776"/>
              <a:chExt cx="1190625" cy="381000"/>
            </a:xfrm>
          </p:grpSpPr>
          <p:sp>
            <p:nvSpPr>
              <p:cNvPr id="23" name="Freeform: Shape 22"/>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24" name="Straight Connector 23"/>
              <p:cNvCxnSpPr/>
              <p:nvPr/>
            </p:nvCxnSpPr>
            <p:spPr>
              <a:xfrm>
                <a:off x="7539831" y="3613945"/>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539831" y="3666332"/>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539831" y="3711576"/>
                <a:ext cx="246889" cy="0"/>
              </a:xfrm>
              <a:prstGeom prst="line">
                <a:avLst/>
              </a:prstGeom>
              <a:ln w="1905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3" name="RED3"/>
          <p:cNvSpPr/>
          <p:nvPr/>
        </p:nvSpPr>
        <p:spPr bwMode="auto">
          <a:xfrm>
            <a:off x="10134916" y="2994343"/>
            <a:ext cx="183040" cy="152400"/>
          </a:xfrm>
          <a:prstGeom prst="hexagon">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grpSp>
        <p:nvGrpSpPr>
          <p:cNvPr id="54" name="Group 53"/>
          <p:cNvGrpSpPr/>
          <p:nvPr/>
        </p:nvGrpSpPr>
        <p:grpSpPr>
          <a:xfrm>
            <a:off x="6682582" y="3921127"/>
            <a:ext cx="1190625" cy="381000"/>
            <a:chOff x="6682582" y="3406776"/>
            <a:chExt cx="1190625" cy="381000"/>
          </a:xfrm>
        </p:grpSpPr>
        <p:sp>
          <p:nvSpPr>
            <p:cNvPr id="55" name="Freeform: Shape 54"/>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56" name="Straight Connector 55"/>
            <p:cNvCxnSpPr/>
            <p:nvPr/>
          </p:nvCxnSpPr>
          <p:spPr>
            <a:xfrm>
              <a:off x="7539831" y="3613945"/>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539831" y="3666332"/>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539831" y="3711576"/>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Original App1"/>
          <p:cNvGrpSpPr/>
          <p:nvPr/>
        </p:nvGrpSpPr>
        <p:grpSpPr>
          <a:xfrm>
            <a:off x="7032624" y="2944813"/>
            <a:ext cx="533401" cy="533400"/>
            <a:chOff x="7032624" y="2430462"/>
            <a:chExt cx="533401" cy="533400"/>
          </a:xfrm>
        </p:grpSpPr>
        <p:sp>
          <p:nvSpPr>
            <p:cNvPr id="60" name="Rectangle: Rounded Corners 59"/>
            <p:cNvSpPr/>
            <p:nvPr/>
          </p:nvSpPr>
          <p:spPr bwMode="auto">
            <a:xfrm>
              <a:off x="7032624" y="2430462"/>
              <a:ext cx="533401" cy="533400"/>
            </a:xfrm>
            <a:prstGeom prst="roundRect">
              <a:avLst/>
            </a:prstGeom>
            <a:solidFill>
              <a:srgbClr val="BDBDBD"/>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61" name="Rectangle 60"/>
            <p:cNvSpPr/>
            <p:nvPr/>
          </p:nvSpPr>
          <p:spPr bwMode="auto">
            <a:xfrm>
              <a:off x="7108824" y="2506662"/>
              <a:ext cx="152400" cy="1524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62" name="Rectangle 61"/>
            <p:cNvSpPr/>
            <p:nvPr/>
          </p:nvSpPr>
          <p:spPr bwMode="auto">
            <a:xfrm>
              <a:off x="7333454" y="2506662"/>
              <a:ext cx="152400" cy="152400"/>
            </a:xfrm>
            <a:prstGeom prst="rect">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63" name="Rectangle 62"/>
            <p:cNvSpPr/>
            <p:nvPr/>
          </p:nvSpPr>
          <p:spPr bwMode="auto">
            <a:xfrm>
              <a:off x="7223124" y="2724149"/>
              <a:ext cx="152400" cy="152400"/>
            </a:xfrm>
            <a:prstGeom prst="rect">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grpSp>
      <p:sp>
        <p:nvSpPr>
          <p:cNvPr id="64" name="TextBox 63"/>
          <p:cNvSpPr txBox="1"/>
          <p:nvPr/>
        </p:nvSpPr>
        <p:spPr>
          <a:xfrm>
            <a:off x="7008812" y="2635290"/>
            <a:ext cx="675915" cy="221599"/>
          </a:xfrm>
          <a:prstGeom prst="rect">
            <a:avLst/>
          </a:prstGeom>
          <a:noFill/>
        </p:spPr>
        <p:txBody>
          <a:bodyPr wrap="square" lIns="0" tIns="0" rIns="0" bIns="0"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gradFill>
                  <a:gsLst>
                    <a:gs pos="58438">
                      <a:schemeClr val="bg1"/>
                    </a:gs>
                    <a:gs pos="43000">
                      <a:schemeClr val="bg1"/>
                    </a:gs>
                  </a:gsLst>
                  <a:lin ang="5400000" scaled="0"/>
                </a:gradFill>
                <a:effectLst/>
                <a:uLnTx/>
                <a:uFillTx/>
              </a:rPr>
              <a:t>App 1</a:t>
            </a:r>
          </a:p>
        </p:txBody>
      </p:sp>
      <p:sp>
        <p:nvSpPr>
          <p:cNvPr id="65" name="Oval 64"/>
          <p:cNvSpPr/>
          <p:nvPr/>
        </p:nvSpPr>
        <p:spPr bwMode="auto">
          <a:xfrm>
            <a:off x="6538277" y="3041649"/>
            <a:ext cx="365760" cy="365760"/>
          </a:xfrm>
          <a:prstGeom prst="ellipse">
            <a:avLst/>
          </a:prstGeom>
          <a:solidFill>
            <a:srgbClr val="BDBDBD"/>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gradFill>
                  <a:gsLst>
                    <a:gs pos="5439">
                      <a:srgbClr val="F8F8F8"/>
                    </a:gs>
                    <a:gs pos="10000">
                      <a:srgbClr val="F8F8F8"/>
                    </a:gs>
                  </a:gsLst>
                  <a:lin ang="5400000" scaled="0"/>
                </a:gradFill>
                <a:effectLst/>
                <a:uLnTx/>
                <a:uFillTx/>
              </a:rPr>
              <a:t>1</a:t>
            </a:r>
          </a:p>
        </p:txBody>
      </p:sp>
      <p:sp>
        <p:nvSpPr>
          <p:cNvPr id="66" name="Oval 65"/>
          <p:cNvSpPr/>
          <p:nvPr/>
        </p:nvSpPr>
        <p:spPr bwMode="auto">
          <a:xfrm>
            <a:off x="6204902" y="3894137"/>
            <a:ext cx="365760" cy="365760"/>
          </a:xfrm>
          <a:prstGeom prst="ellipse">
            <a:avLst/>
          </a:prstGeom>
          <a:solidFill>
            <a:srgbClr val="BDBDBD"/>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gradFill>
                  <a:gsLst>
                    <a:gs pos="5439">
                      <a:srgbClr val="F8F8F8"/>
                    </a:gs>
                    <a:gs pos="10000">
                      <a:srgbClr val="F8F8F8"/>
                    </a:gs>
                  </a:gsLst>
                  <a:lin ang="5400000" scaled="0"/>
                </a:gradFill>
                <a:effectLst/>
                <a:uLnTx/>
                <a:uFillTx/>
              </a:rPr>
              <a:t>2</a:t>
            </a:r>
          </a:p>
        </p:txBody>
      </p:sp>
      <p:sp>
        <p:nvSpPr>
          <p:cNvPr id="67" name="Oval 66"/>
          <p:cNvSpPr/>
          <p:nvPr/>
        </p:nvSpPr>
        <p:spPr bwMode="auto">
          <a:xfrm>
            <a:off x="9705177" y="3802062"/>
            <a:ext cx="365760" cy="365760"/>
          </a:xfrm>
          <a:prstGeom prst="ellipse">
            <a:avLst/>
          </a:prstGeom>
          <a:solidFill>
            <a:srgbClr val="BDBDBD"/>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gradFill>
                  <a:gsLst>
                    <a:gs pos="5439">
                      <a:srgbClr val="F8F8F8"/>
                    </a:gs>
                    <a:gs pos="10000">
                      <a:srgbClr val="F8F8F8"/>
                    </a:gs>
                  </a:gsLst>
                  <a:lin ang="5400000" scaled="0"/>
                </a:gradFill>
                <a:effectLst/>
                <a:uLnTx/>
                <a:uFillTx/>
              </a:rPr>
              <a:t>4</a:t>
            </a:r>
          </a:p>
        </p:txBody>
      </p:sp>
      <p:sp>
        <p:nvSpPr>
          <p:cNvPr id="68" name="Oval 67"/>
          <p:cNvSpPr/>
          <p:nvPr/>
        </p:nvSpPr>
        <p:spPr bwMode="auto">
          <a:xfrm>
            <a:off x="9590087" y="3021012"/>
            <a:ext cx="365760" cy="365760"/>
          </a:xfrm>
          <a:prstGeom prst="ellipse">
            <a:avLst/>
          </a:prstGeom>
          <a:solidFill>
            <a:srgbClr val="BDBDBD"/>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gradFill>
                  <a:gsLst>
                    <a:gs pos="5439">
                      <a:srgbClr val="F8F8F8"/>
                    </a:gs>
                    <a:gs pos="10000">
                      <a:srgbClr val="F8F8F8"/>
                    </a:gs>
                  </a:gsLst>
                  <a:lin ang="5400000" scaled="0"/>
                </a:gradFill>
                <a:effectLst/>
                <a:uLnTx/>
                <a:uFillTx/>
              </a:rPr>
              <a:t>3</a:t>
            </a:r>
          </a:p>
        </p:txBody>
      </p:sp>
      <p:sp>
        <p:nvSpPr>
          <p:cNvPr id="69" name="Rectangle: Rounded Corners 68"/>
          <p:cNvSpPr/>
          <p:nvPr/>
        </p:nvSpPr>
        <p:spPr bwMode="auto">
          <a:xfrm>
            <a:off x="10034904" y="2944813"/>
            <a:ext cx="533401" cy="533400"/>
          </a:xfrm>
          <a:prstGeom prst="roundRect">
            <a:avLst/>
          </a:prstGeom>
          <a:noFill/>
          <a:ln>
            <a:solidFill>
              <a:schemeClr val="accent3"/>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70" name="RED2"/>
          <p:cNvSpPr/>
          <p:nvPr/>
        </p:nvSpPr>
        <p:spPr bwMode="auto">
          <a:xfrm>
            <a:off x="10134916" y="2994343"/>
            <a:ext cx="183040" cy="152400"/>
          </a:xfrm>
          <a:prstGeom prst="hexagon">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71" name="TextBox 70"/>
          <p:cNvSpPr txBox="1"/>
          <p:nvPr/>
        </p:nvSpPr>
        <p:spPr>
          <a:xfrm>
            <a:off x="9982517" y="2635290"/>
            <a:ext cx="675915" cy="221599"/>
          </a:xfrm>
          <a:prstGeom prst="rect">
            <a:avLst/>
          </a:prstGeom>
          <a:noFill/>
        </p:spPr>
        <p:txBody>
          <a:bodyPr wrap="square" lIns="0" tIns="0" rIns="0" bIns="0"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gradFill>
                  <a:gsLst>
                    <a:gs pos="58438">
                      <a:schemeClr val="bg1"/>
                    </a:gs>
                    <a:gs pos="43000">
                      <a:schemeClr val="bg1"/>
                    </a:gs>
                  </a:gsLst>
                  <a:lin ang="5400000" scaled="0"/>
                </a:gradFill>
                <a:effectLst/>
                <a:uLnTx/>
                <a:uFillTx/>
              </a:rPr>
              <a:t>App 1</a:t>
            </a:r>
          </a:p>
        </p:txBody>
      </p:sp>
      <p:sp>
        <p:nvSpPr>
          <p:cNvPr id="72" name="Rectangle: Rounded Corners 71"/>
          <p:cNvSpPr/>
          <p:nvPr/>
        </p:nvSpPr>
        <p:spPr bwMode="auto">
          <a:xfrm>
            <a:off x="10644504" y="2944813"/>
            <a:ext cx="533401" cy="533400"/>
          </a:xfrm>
          <a:prstGeom prst="roundRect">
            <a:avLst/>
          </a:prstGeom>
          <a:noFill/>
          <a:ln>
            <a:solidFill>
              <a:schemeClr val="accent3"/>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73" name="TextBox 72"/>
          <p:cNvSpPr txBox="1"/>
          <p:nvPr/>
        </p:nvSpPr>
        <p:spPr>
          <a:xfrm>
            <a:off x="10658792" y="2635290"/>
            <a:ext cx="675915" cy="221599"/>
          </a:xfrm>
          <a:prstGeom prst="rect">
            <a:avLst/>
          </a:prstGeom>
          <a:noFill/>
        </p:spPr>
        <p:txBody>
          <a:bodyPr wrap="square" lIns="0" tIns="0" rIns="0" bIns="0"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dirty="0">
                <a:ln>
                  <a:noFill/>
                </a:ln>
                <a:gradFill>
                  <a:gsLst>
                    <a:gs pos="58438">
                      <a:schemeClr val="bg1"/>
                    </a:gs>
                    <a:gs pos="43000">
                      <a:schemeClr val="bg1"/>
                    </a:gs>
                  </a:gsLst>
                  <a:lin ang="5400000" scaled="0"/>
                </a:gradFill>
                <a:effectLst/>
                <a:uLnTx/>
                <a:uFillTx/>
              </a:rPr>
              <a:t>App 2</a:t>
            </a:r>
          </a:p>
        </p:txBody>
      </p:sp>
      <p:grpSp>
        <p:nvGrpSpPr>
          <p:cNvPr id="74" name="Group 73"/>
          <p:cNvGrpSpPr/>
          <p:nvPr/>
        </p:nvGrpSpPr>
        <p:grpSpPr>
          <a:xfrm>
            <a:off x="6682582" y="4349752"/>
            <a:ext cx="1190625" cy="381000"/>
            <a:chOff x="6682582" y="3835401"/>
            <a:chExt cx="1190625" cy="381000"/>
          </a:xfrm>
        </p:grpSpPr>
        <p:grpSp>
          <p:nvGrpSpPr>
            <p:cNvPr id="75" name="Group 74"/>
            <p:cNvGrpSpPr/>
            <p:nvPr/>
          </p:nvGrpSpPr>
          <p:grpSpPr>
            <a:xfrm>
              <a:off x="6682582" y="3835401"/>
              <a:ext cx="1190625" cy="381000"/>
              <a:chOff x="6682582" y="3406776"/>
              <a:chExt cx="1190625" cy="381000"/>
            </a:xfrm>
          </p:grpSpPr>
          <p:sp>
            <p:nvSpPr>
              <p:cNvPr id="81" name="Freeform: Shape 80"/>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82" name="Straight Connector 81"/>
              <p:cNvCxnSpPr/>
              <p:nvPr/>
            </p:nvCxnSpPr>
            <p:spPr>
              <a:xfrm>
                <a:off x="7539831" y="3613945"/>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539831" y="3666332"/>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7539831" y="3711576"/>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6" name="Small App 1"/>
            <p:cNvGrpSpPr/>
            <p:nvPr/>
          </p:nvGrpSpPr>
          <p:grpSpPr>
            <a:xfrm>
              <a:off x="7115174" y="3856830"/>
              <a:ext cx="328614" cy="328613"/>
              <a:chOff x="7666037" y="2430462"/>
              <a:chExt cx="533401" cy="533400"/>
            </a:xfrm>
          </p:grpSpPr>
          <p:sp>
            <p:nvSpPr>
              <p:cNvPr id="77" name="Rectangle: Rounded Corners 76"/>
              <p:cNvSpPr/>
              <p:nvPr/>
            </p:nvSpPr>
            <p:spPr bwMode="auto">
              <a:xfrm>
                <a:off x="7666037" y="2430462"/>
                <a:ext cx="533401" cy="533400"/>
              </a:xfrm>
              <a:prstGeom prst="roundRect">
                <a:avLst/>
              </a:prstGeom>
              <a:solidFill>
                <a:srgbClr val="BDBDBD"/>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78" name="Rectangle 77"/>
              <p:cNvSpPr/>
              <p:nvPr/>
            </p:nvSpPr>
            <p:spPr bwMode="auto">
              <a:xfrm>
                <a:off x="7742237" y="2506662"/>
                <a:ext cx="152400" cy="1524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79" name="Rectangle 78"/>
              <p:cNvSpPr/>
              <p:nvPr/>
            </p:nvSpPr>
            <p:spPr bwMode="auto">
              <a:xfrm>
                <a:off x="7966867" y="2506662"/>
                <a:ext cx="152400" cy="152400"/>
              </a:xfrm>
              <a:prstGeom prst="rect">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80" name="Rectangle 79"/>
              <p:cNvSpPr/>
              <p:nvPr/>
            </p:nvSpPr>
            <p:spPr bwMode="auto">
              <a:xfrm>
                <a:off x="7856537" y="2724149"/>
                <a:ext cx="152400" cy="152400"/>
              </a:xfrm>
              <a:prstGeom prst="rect">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grpSp>
      </p:grpSp>
      <p:grpSp>
        <p:nvGrpSpPr>
          <p:cNvPr id="85" name="Group 84"/>
          <p:cNvGrpSpPr/>
          <p:nvPr/>
        </p:nvGrpSpPr>
        <p:grpSpPr>
          <a:xfrm>
            <a:off x="6682582" y="4776787"/>
            <a:ext cx="1190625" cy="381000"/>
            <a:chOff x="6682582" y="3835401"/>
            <a:chExt cx="1190625" cy="381000"/>
          </a:xfrm>
        </p:grpSpPr>
        <p:grpSp>
          <p:nvGrpSpPr>
            <p:cNvPr id="86" name="Group 85"/>
            <p:cNvGrpSpPr/>
            <p:nvPr/>
          </p:nvGrpSpPr>
          <p:grpSpPr>
            <a:xfrm>
              <a:off x="6682582" y="3835401"/>
              <a:ext cx="1190625" cy="381000"/>
              <a:chOff x="6682582" y="3406776"/>
              <a:chExt cx="1190625" cy="381000"/>
            </a:xfrm>
          </p:grpSpPr>
          <p:sp>
            <p:nvSpPr>
              <p:cNvPr id="92" name="Freeform: Shape 91"/>
              <p:cNvSpPr/>
              <p:nvPr/>
            </p:nvSpPr>
            <p:spPr bwMode="auto">
              <a:xfrm>
                <a:off x="6682582" y="3406776"/>
                <a:ext cx="1190625" cy="381000"/>
              </a:xfrm>
              <a:custGeom>
                <a:avLst/>
                <a:gdLst>
                  <a:gd name="connsiteX0" fmla="*/ 114300 w 1190625"/>
                  <a:gd name="connsiteY0" fmla="*/ 242886 h 381000"/>
                  <a:gd name="connsiteX1" fmla="*/ 70644 w 1190625"/>
                  <a:gd name="connsiteY1" fmla="*/ 286542 h 381000"/>
                  <a:gd name="connsiteX2" fmla="*/ 114300 w 1190625"/>
                  <a:gd name="connsiteY2" fmla="*/ 330198 h 381000"/>
                  <a:gd name="connsiteX3" fmla="*/ 157956 w 1190625"/>
                  <a:gd name="connsiteY3" fmla="*/ 286542 h 381000"/>
                  <a:gd name="connsiteX4" fmla="*/ 114300 w 1190625"/>
                  <a:gd name="connsiteY4" fmla="*/ 242886 h 381000"/>
                  <a:gd name="connsiteX5" fmla="*/ 39689 w 1190625"/>
                  <a:gd name="connsiteY5" fmla="*/ 0 h 381000"/>
                  <a:gd name="connsiteX6" fmla="*/ 1150936 w 1190625"/>
                  <a:gd name="connsiteY6" fmla="*/ 0 h 381000"/>
                  <a:gd name="connsiteX7" fmla="*/ 1190625 w 1190625"/>
                  <a:gd name="connsiteY7" fmla="*/ 39689 h 381000"/>
                  <a:gd name="connsiteX8" fmla="*/ 1190625 w 1190625"/>
                  <a:gd name="connsiteY8" fmla="*/ 341311 h 381000"/>
                  <a:gd name="connsiteX9" fmla="*/ 1150936 w 1190625"/>
                  <a:gd name="connsiteY9" fmla="*/ 381000 h 381000"/>
                  <a:gd name="connsiteX10" fmla="*/ 39689 w 1190625"/>
                  <a:gd name="connsiteY10" fmla="*/ 381000 h 381000"/>
                  <a:gd name="connsiteX11" fmla="*/ 0 w 1190625"/>
                  <a:gd name="connsiteY11" fmla="*/ 341311 h 381000"/>
                  <a:gd name="connsiteX12" fmla="*/ 0 w 1190625"/>
                  <a:gd name="connsiteY12" fmla="*/ 39689 h 381000"/>
                  <a:gd name="connsiteX13" fmla="*/ 39689 w 1190625"/>
                  <a:gd name="connsiteY13"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0625" h="381000">
                    <a:moveTo>
                      <a:pt x="114300" y="242886"/>
                    </a:moveTo>
                    <a:cubicBezTo>
                      <a:pt x="90189" y="242886"/>
                      <a:pt x="70644" y="262431"/>
                      <a:pt x="70644" y="286542"/>
                    </a:cubicBezTo>
                    <a:cubicBezTo>
                      <a:pt x="70644" y="310653"/>
                      <a:pt x="90189" y="330198"/>
                      <a:pt x="114300" y="330198"/>
                    </a:cubicBezTo>
                    <a:cubicBezTo>
                      <a:pt x="138411" y="330198"/>
                      <a:pt x="157956" y="310653"/>
                      <a:pt x="157956" y="286542"/>
                    </a:cubicBezTo>
                    <a:cubicBezTo>
                      <a:pt x="157956" y="262431"/>
                      <a:pt x="138411" y="242886"/>
                      <a:pt x="114300" y="242886"/>
                    </a:cubicBezTo>
                    <a:close/>
                    <a:moveTo>
                      <a:pt x="39689" y="0"/>
                    </a:moveTo>
                    <a:lnTo>
                      <a:pt x="1150936" y="0"/>
                    </a:lnTo>
                    <a:cubicBezTo>
                      <a:pt x="1172856" y="0"/>
                      <a:pt x="1190625" y="17769"/>
                      <a:pt x="1190625" y="39689"/>
                    </a:cubicBezTo>
                    <a:lnTo>
                      <a:pt x="1190625" y="341311"/>
                    </a:lnTo>
                    <a:cubicBezTo>
                      <a:pt x="1190625" y="363231"/>
                      <a:pt x="1172856" y="381000"/>
                      <a:pt x="1150936" y="381000"/>
                    </a:cubicBezTo>
                    <a:lnTo>
                      <a:pt x="39689" y="381000"/>
                    </a:lnTo>
                    <a:cubicBezTo>
                      <a:pt x="17769" y="381000"/>
                      <a:pt x="0" y="363231"/>
                      <a:pt x="0" y="341311"/>
                    </a:cubicBezTo>
                    <a:lnTo>
                      <a:pt x="0" y="39689"/>
                    </a:lnTo>
                    <a:cubicBezTo>
                      <a:pt x="0" y="17769"/>
                      <a:pt x="17769" y="0"/>
                      <a:pt x="39689" y="0"/>
                    </a:cubicBezTo>
                    <a:close/>
                  </a:path>
                </a:pathLst>
              </a:custGeom>
              <a:solidFill>
                <a:srgbClr val="5B9CC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cxnSp>
            <p:nvCxnSpPr>
              <p:cNvPr id="93" name="Straight Connector 92"/>
              <p:cNvCxnSpPr/>
              <p:nvPr/>
            </p:nvCxnSpPr>
            <p:spPr>
              <a:xfrm>
                <a:off x="7539831" y="3613945"/>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539831" y="3666332"/>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539831" y="3711576"/>
                <a:ext cx="246888" cy="0"/>
              </a:xfrm>
              <a:prstGeom prst="line">
                <a:avLst/>
              </a:prstGeom>
              <a:ln w="25400" cap="rnd">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7" name="Small App 1"/>
            <p:cNvGrpSpPr/>
            <p:nvPr/>
          </p:nvGrpSpPr>
          <p:grpSpPr>
            <a:xfrm>
              <a:off x="7115174" y="3856830"/>
              <a:ext cx="328614" cy="328613"/>
              <a:chOff x="7666037" y="2430462"/>
              <a:chExt cx="533401" cy="533400"/>
            </a:xfrm>
          </p:grpSpPr>
          <p:sp>
            <p:nvSpPr>
              <p:cNvPr id="88" name="Rectangle: Rounded Corners 87"/>
              <p:cNvSpPr/>
              <p:nvPr/>
            </p:nvSpPr>
            <p:spPr bwMode="auto">
              <a:xfrm>
                <a:off x="7666037" y="2430462"/>
                <a:ext cx="533401" cy="533400"/>
              </a:xfrm>
              <a:prstGeom prst="roundRect">
                <a:avLst/>
              </a:prstGeom>
              <a:solidFill>
                <a:srgbClr val="BDBDBD"/>
              </a:solidFill>
              <a:ln>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89" name="Rectangle 88"/>
              <p:cNvSpPr/>
              <p:nvPr/>
            </p:nvSpPr>
            <p:spPr bwMode="auto">
              <a:xfrm>
                <a:off x="7742237" y="2506662"/>
                <a:ext cx="152400" cy="1524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90" name="Rectangle 89"/>
              <p:cNvSpPr/>
              <p:nvPr/>
            </p:nvSpPr>
            <p:spPr bwMode="auto">
              <a:xfrm>
                <a:off x="7966867" y="2506662"/>
                <a:ext cx="152400" cy="152400"/>
              </a:xfrm>
              <a:prstGeom prst="rect">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91" name="Rectangle 90"/>
              <p:cNvSpPr/>
              <p:nvPr/>
            </p:nvSpPr>
            <p:spPr bwMode="auto">
              <a:xfrm>
                <a:off x="7856537" y="2724149"/>
                <a:ext cx="152400" cy="152400"/>
              </a:xfrm>
              <a:prstGeom prst="rect">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grpSp>
      </p:grpSp>
      <p:sp>
        <p:nvSpPr>
          <p:cNvPr id="96" name="RED1"/>
          <p:cNvSpPr/>
          <p:nvPr/>
        </p:nvSpPr>
        <p:spPr bwMode="auto">
          <a:xfrm>
            <a:off x="10134916" y="2994343"/>
            <a:ext cx="183040" cy="152400"/>
          </a:xfrm>
          <a:prstGeom prst="hexagon">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97" name="GREEN2"/>
          <p:cNvSpPr/>
          <p:nvPr/>
        </p:nvSpPr>
        <p:spPr bwMode="auto">
          <a:xfrm>
            <a:off x="10349861" y="3178768"/>
            <a:ext cx="175263" cy="152400"/>
          </a:xfrm>
          <a:prstGeom prst="hexagon">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98" name="GREEN1"/>
          <p:cNvSpPr/>
          <p:nvPr/>
        </p:nvSpPr>
        <p:spPr bwMode="auto">
          <a:xfrm>
            <a:off x="10349861" y="3168751"/>
            <a:ext cx="175263" cy="152400"/>
          </a:xfrm>
          <a:prstGeom prst="hexagon">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99" name="GREEN3"/>
          <p:cNvSpPr/>
          <p:nvPr/>
        </p:nvSpPr>
        <p:spPr bwMode="auto">
          <a:xfrm>
            <a:off x="10344331" y="3168751"/>
            <a:ext cx="175263" cy="152400"/>
          </a:xfrm>
          <a:prstGeom prst="hexagon">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0" name="GREEN4"/>
          <p:cNvSpPr/>
          <p:nvPr/>
        </p:nvSpPr>
        <p:spPr bwMode="auto">
          <a:xfrm>
            <a:off x="10349861" y="3172720"/>
            <a:ext cx="175263" cy="152400"/>
          </a:xfrm>
          <a:prstGeom prst="hexagon">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1" name="GREEN5"/>
          <p:cNvSpPr/>
          <p:nvPr/>
        </p:nvSpPr>
        <p:spPr bwMode="auto">
          <a:xfrm>
            <a:off x="10353480" y="3172720"/>
            <a:ext cx="175263" cy="152400"/>
          </a:xfrm>
          <a:prstGeom prst="hexagon">
            <a:avLst/>
          </a:prstGeom>
          <a:solidFill>
            <a:srgbClr val="A5CE5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2" name="BROWN1"/>
          <p:cNvSpPr/>
          <p:nvPr/>
        </p:nvSpPr>
        <p:spPr bwMode="auto">
          <a:xfrm>
            <a:off x="10730893" y="3242720"/>
            <a:ext cx="181484" cy="152400"/>
          </a:xfrm>
          <a:prstGeom prst="hexagon">
            <a:avLst/>
          </a:prstGeom>
          <a:solidFill>
            <a:srgbClr val="AA681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3" name="BROWN2"/>
          <p:cNvSpPr/>
          <p:nvPr/>
        </p:nvSpPr>
        <p:spPr bwMode="auto">
          <a:xfrm>
            <a:off x="10730893" y="3242720"/>
            <a:ext cx="181484" cy="152400"/>
          </a:xfrm>
          <a:prstGeom prst="hexagon">
            <a:avLst/>
          </a:prstGeom>
          <a:solidFill>
            <a:srgbClr val="AA681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4" name="BROWN3"/>
          <p:cNvSpPr/>
          <p:nvPr/>
        </p:nvSpPr>
        <p:spPr bwMode="auto">
          <a:xfrm>
            <a:off x="10730893" y="3242720"/>
            <a:ext cx="181484" cy="152400"/>
          </a:xfrm>
          <a:prstGeom prst="hexagon">
            <a:avLst/>
          </a:prstGeom>
          <a:solidFill>
            <a:srgbClr val="AA681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5" name="PURPLE1"/>
          <p:cNvSpPr/>
          <p:nvPr/>
        </p:nvSpPr>
        <p:spPr bwMode="auto">
          <a:xfrm>
            <a:off x="10965022" y="3148329"/>
            <a:ext cx="176848" cy="152400"/>
          </a:xfrm>
          <a:prstGeom prst="hexagon">
            <a:avLst/>
          </a:prstGeom>
          <a:solidFill>
            <a:srgbClr val="62339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6" name="PURPLE2"/>
          <p:cNvSpPr/>
          <p:nvPr/>
        </p:nvSpPr>
        <p:spPr bwMode="auto">
          <a:xfrm>
            <a:off x="10965022" y="3148329"/>
            <a:ext cx="176848" cy="152400"/>
          </a:xfrm>
          <a:prstGeom prst="hexagon">
            <a:avLst/>
          </a:prstGeom>
          <a:solidFill>
            <a:srgbClr val="62339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7" name="PURPLE3"/>
          <p:cNvSpPr/>
          <p:nvPr/>
        </p:nvSpPr>
        <p:spPr bwMode="auto">
          <a:xfrm>
            <a:off x="10965022" y="3148329"/>
            <a:ext cx="176848" cy="152400"/>
          </a:xfrm>
          <a:prstGeom prst="hexagon">
            <a:avLst/>
          </a:prstGeom>
          <a:solidFill>
            <a:srgbClr val="62339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8" name="BLUE1"/>
          <p:cNvSpPr/>
          <p:nvPr/>
        </p:nvSpPr>
        <p:spPr bwMode="auto">
          <a:xfrm>
            <a:off x="10746899" y="2995137"/>
            <a:ext cx="180658" cy="152400"/>
          </a:xfrm>
          <a:prstGeom prst="hexagon">
            <a:avLst/>
          </a:prstGeom>
          <a:solidFill>
            <a:srgbClr val="15255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09" name="BLUE2"/>
          <p:cNvSpPr/>
          <p:nvPr/>
        </p:nvSpPr>
        <p:spPr bwMode="auto">
          <a:xfrm>
            <a:off x="10746899" y="2995137"/>
            <a:ext cx="180658" cy="152400"/>
          </a:xfrm>
          <a:prstGeom prst="hexagon">
            <a:avLst/>
          </a:prstGeom>
          <a:solidFill>
            <a:srgbClr val="15255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0" name="BLUE3"/>
          <p:cNvSpPr/>
          <p:nvPr/>
        </p:nvSpPr>
        <p:spPr bwMode="auto">
          <a:xfrm>
            <a:off x="10746899" y="2995137"/>
            <a:ext cx="180658" cy="152400"/>
          </a:xfrm>
          <a:prstGeom prst="hexagon">
            <a:avLst/>
          </a:prstGeom>
          <a:solidFill>
            <a:srgbClr val="15255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1" name="BLUE4"/>
          <p:cNvSpPr/>
          <p:nvPr/>
        </p:nvSpPr>
        <p:spPr bwMode="auto">
          <a:xfrm>
            <a:off x="10746899" y="2995137"/>
            <a:ext cx="180658" cy="152400"/>
          </a:xfrm>
          <a:prstGeom prst="hexagon">
            <a:avLst/>
          </a:prstGeom>
          <a:solidFill>
            <a:srgbClr val="15255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2" name="BLUE5"/>
          <p:cNvSpPr/>
          <p:nvPr/>
        </p:nvSpPr>
        <p:spPr bwMode="auto">
          <a:xfrm>
            <a:off x="10746899" y="2995137"/>
            <a:ext cx="180658" cy="152400"/>
          </a:xfrm>
          <a:prstGeom prst="hexagon">
            <a:avLst/>
          </a:prstGeom>
          <a:solidFill>
            <a:srgbClr val="15255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3" name="YELLOW1"/>
          <p:cNvSpPr/>
          <p:nvPr/>
        </p:nvSpPr>
        <p:spPr bwMode="auto">
          <a:xfrm>
            <a:off x="10130153" y="3285647"/>
            <a:ext cx="183672" cy="152400"/>
          </a:xfrm>
          <a:prstGeom prst="hexagon">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4" name="YELLOW2"/>
          <p:cNvSpPr/>
          <p:nvPr/>
        </p:nvSpPr>
        <p:spPr bwMode="auto">
          <a:xfrm>
            <a:off x="10130153" y="3285647"/>
            <a:ext cx="183672" cy="152400"/>
          </a:xfrm>
          <a:prstGeom prst="hexagon">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5" name="YELLOW3"/>
          <p:cNvSpPr/>
          <p:nvPr/>
        </p:nvSpPr>
        <p:spPr bwMode="auto">
          <a:xfrm>
            <a:off x="10130153" y="3285647"/>
            <a:ext cx="183672" cy="152400"/>
          </a:xfrm>
          <a:prstGeom prst="hexagon">
            <a:avLst/>
          </a:prstGeom>
          <a:solidFill>
            <a:srgbClr val="EEBE2C"/>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5439">
                    <a:srgbClr val="F8F8F8"/>
                  </a:gs>
                  <a:gs pos="10000">
                    <a:srgbClr val="F8F8F8"/>
                  </a:gs>
                </a:gsLst>
                <a:lin ang="5400000" scaled="0"/>
              </a:gradFill>
              <a:effectLst/>
              <a:uLnTx/>
              <a:uFillTx/>
            </a:endParaRPr>
          </a:p>
        </p:txBody>
      </p:sp>
      <p:sp>
        <p:nvSpPr>
          <p:cNvPr id="116" name="TextBox 115"/>
          <p:cNvSpPr txBox="1"/>
          <p:nvPr/>
        </p:nvSpPr>
        <p:spPr>
          <a:xfrm>
            <a:off x="5837237" y="1505182"/>
            <a:ext cx="2971800" cy="1292662"/>
          </a:xfrm>
          <a:prstGeom prst="rect">
            <a:avLst/>
          </a:prstGeom>
          <a:noFill/>
        </p:spPr>
        <p:txBody>
          <a:bodyPr wrap="square" lIns="182880" tIns="146304" rIns="182880" bIns="146304"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2400" b="0" i="0" u="none" strike="noStrike" kern="0" cap="none" spc="0" normalizeH="0" baseline="0" noProof="0" dirty="0">
                <a:ln>
                  <a:noFill/>
                </a:ln>
                <a:solidFill>
                  <a:schemeClr val="accent4"/>
                </a:solidFill>
                <a:effectLst/>
                <a:uLnTx/>
                <a:uFillTx/>
              </a:rPr>
              <a:t>Monolithic application approach</a:t>
            </a:r>
          </a:p>
        </p:txBody>
      </p:sp>
      <p:sp>
        <p:nvSpPr>
          <p:cNvPr id="117" name="TextBox 116"/>
          <p:cNvSpPr txBox="1"/>
          <p:nvPr/>
        </p:nvSpPr>
        <p:spPr>
          <a:xfrm>
            <a:off x="8985290" y="1505182"/>
            <a:ext cx="3200401" cy="1292662"/>
          </a:xfrm>
          <a:prstGeom prst="rect">
            <a:avLst/>
          </a:prstGeom>
          <a:noFill/>
        </p:spPr>
        <p:txBody>
          <a:bodyPr wrap="square" lIns="182880" tIns="146304" rIns="182880" bIns="146304"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2400" b="0" i="0" u="none" strike="noStrike" kern="0" cap="none" spc="0" normalizeH="0" baseline="0" noProof="0" dirty="0">
                <a:ln>
                  <a:noFill/>
                </a:ln>
                <a:solidFill>
                  <a:schemeClr val="accent4"/>
                </a:solidFill>
                <a:effectLst/>
                <a:uLnTx/>
                <a:uFillTx/>
              </a:rPr>
              <a:t>Microservices application approach</a:t>
            </a:r>
          </a:p>
        </p:txBody>
      </p:sp>
      <p:cxnSp>
        <p:nvCxnSpPr>
          <p:cNvPr id="118" name="Straight Connector 117"/>
          <p:cNvCxnSpPr/>
          <p:nvPr/>
        </p:nvCxnSpPr>
        <p:spPr>
          <a:xfrm>
            <a:off x="8895554" y="2335214"/>
            <a:ext cx="0" cy="3981448"/>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1910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fade">
                                      <p:cBhvr>
                                        <p:cTn id="13" dur="500"/>
                                        <p:tgtEl>
                                          <p:spTgt spid="64"/>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childTnLst>
                                </p:cTn>
                              </p:par>
                              <p:par>
                                <p:cTn id="22" presetID="10" presetClass="entr" presetSubtype="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42" presetClass="path" presetSubtype="0" accel="50000" decel="50000" fill="hold" nodeType="withEffect">
                                  <p:stCondLst>
                                    <p:cond delay="0"/>
                                  </p:stCondLst>
                                  <p:childTnLst>
                                    <p:animMotion origin="layout" path="M 1.22798E-6 3.38175E-6 L -0.00115 0.12823 " pathEditMode="relative" rAng="0" ptsTypes="AA">
                                      <p:cBhvr>
                                        <p:cTn id="26" dur="2000" fill="hold"/>
                                        <p:tgtEl>
                                          <p:spTgt spid="59"/>
                                        </p:tgtEl>
                                        <p:attrNameLst>
                                          <p:attrName>ppt_x</p:attrName>
                                          <p:attrName>ppt_y</p:attrName>
                                        </p:attrNameLst>
                                      </p:cBhvr>
                                      <p:rCtr x="-64" y="6400"/>
                                    </p:animMotion>
                                  </p:childTnLst>
                                </p:cTn>
                              </p:par>
                              <p:par>
                                <p:cTn id="27" presetID="6" presetClass="emph" presetSubtype="0" accel="10000" decel="90000" fill="hold" nodeType="withEffect">
                                  <p:stCondLst>
                                    <p:cond delay="0"/>
                                  </p:stCondLst>
                                  <p:childTnLst>
                                    <p:animScale>
                                      <p:cBhvr>
                                        <p:cTn id="28" dur="2000" fill="hold"/>
                                        <p:tgtEl>
                                          <p:spTgt spid="59"/>
                                        </p:tgtEl>
                                      </p:cBhvr>
                                      <p:by x="64000" y="64000"/>
                                    </p:animScale>
                                  </p:childTnLst>
                                </p:cTn>
                              </p:par>
                              <p:par>
                                <p:cTn id="29" presetID="10" presetClass="entr" presetSubtype="0" fill="hold" nodeType="withEffect">
                                  <p:stCondLst>
                                    <p:cond delay="5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nodeType="withEffect">
                                  <p:stCondLst>
                                    <p:cond delay="100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500"/>
                                        <p:tgtEl>
                                          <p:spTgt spid="8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500"/>
                                        <p:tgtEl>
                                          <p:spTgt spid="72"/>
                                        </p:tgtEl>
                                      </p:cBhvr>
                                    </p:animEffect>
                                  </p:childTnLst>
                                </p:cTn>
                              </p:par>
                              <p:par>
                                <p:cTn id="40" presetID="10" presetClass="entr" presetSubtype="0" fill="hold" nodeType="withEffect">
                                  <p:stCondLst>
                                    <p:cond delay="0"/>
                                  </p:stCondLst>
                                  <p:childTnLst>
                                    <p:set>
                                      <p:cBhvr>
                                        <p:cTn id="41" dur="1" fill="hold">
                                          <p:stCondLst>
                                            <p:cond delay="0"/>
                                          </p:stCondLst>
                                        </p:cTn>
                                        <p:tgtEl>
                                          <p:spTgt spid="118"/>
                                        </p:tgtEl>
                                        <p:attrNameLst>
                                          <p:attrName>style.visibility</p:attrName>
                                        </p:attrNameLst>
                                      </p:cBhvr>
                                      <p:to>
                                        <p:strVal val="visible"/>
                                      </p:to>
                                    </p:set>
                                    <p:animEffect transition="in" filter="fade">
                                      <p:cBhvr>
                                        <p:cTn id="42" dur="500"/>
                                        <p:tgtEl>
                                          <p:spTgt spid="1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fade">
                                      <p:cBhvr>
                                        <p:cTn id="45" dur="500"/>
                                        <p:tgtEl>
                                          <p:spTgt spid="1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fade">
                                      <p:cBhvr>
                                        <p:cTn id="54" dur="500"/>
                                        <p:tgtEl>
                                          <p:spTgt spid="7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fade">
                                      <p:cBhvr>
                                        <p:cTn id="60" dur="500"/>
                                        <p:tgtEl>
                                          <p:spTgt spid="6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fade">
                                      <p:cBhvr>
                                        <p:cTn id="63" dur="500"/>
                                        <p:tgtEl>
                                          <p:spTgt spid="100"/>
                                        </p:tgtEl>
                                      </p:cBhvr>
                                    </p:animEffect>
                                  </p:childTnLst>
                                </p:cTn>
                              </p:par>
                              <p:par>
                                <p:cTn id="64" presetID="10" presetClass="entr" presetSubtype="0" fill="hold" grpId="3" nodeType="withEffect">
                                  <p:stCondLst>
                                    <p:cond delay="0"/>
                                  </p:stCondLst>
                                  <p:childTnLst>
                                    <p:set>
                                      <p:cBhvr>
                                        <p:cTn id="65" dur="1" fill="hold">
                                          <p:stCondLst>
                                            <p:cond delay="0"/>
                                          </p:stCondLst>
                                        </p:cTn>
                                        <p:tgtEl>
                                          <p:spTgt spid="96"/>
                                        </p:tgtEl>
                                        <p:attrNameLst>
                                          <p:attrName>style.visibility</p:attrName>
                                        </p:attrNameLst>
                                      </p:cBhvr>
                                      <p:to>
                                        <p:strVal val="visible"/>
                                      </p:to>
                                    </p:set>
                                    <p:animEffect transition="in" filter="fade">
                                      <p:cBhvr>
                                        <p:cTn id="66" dur="500"/>
                                        <p:tgtEl>
                                          <p:spTgt spid="9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1"/>
                                        </p:tgtEl>
                                        <p:attrNameLst>
                                          <p:attrName>style.visibility</p:attrName>
                                        </p:attrNameLst>
                                      </p:cBhvr>
                                      <p:to>
                                        <p:strVal val="visible"/>
                                      </p:to>
                                    </p:set>
                                    <p:animEffect transition="in" filter="fade">
                                      <p:cBhvr>
                                        <p:cTn id="69" dur="500"/>
                                        <p:tgtEl>
                                          <p:spTgt spid="10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fade">
                                      <p:cBhvr>
                                        <p:cTn id="72" dur="500"/>
                                        <p:tgtEl>
                                          <p:spTgt spid="99"/>
                                        </p:tgtEl>
                                      </p:cBhvr>
                                    </p:animEffect>
                                  </p:childTnLst>
                                </p:cTn>
                              </p:par>
                              <p:par>
                                <p:cTn id="73" presetID="10" presetClass="entr" presetSubtype="0" fill="hold" grpId="3"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500"/>
                                        <p:tgtEl>
                                          <p:spTgt spid="5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500"/>
                                        <p:tgtEl>
                                          <p:spTgt spid="9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02"/>
                                        </p:tgtEl>
                                        <p:attrNameLst>
                                          <p:attrName>style.visibility</p:attrName>
                                        </p:attrNameLst>
                                      </p:cBhvr>
                                      <p:to>
                                        <p:strVal val="visible"/>
                                      </p:to>
                                    </p:set>
                                    <p:animEffect transition="in" filter="fade">
                                      <p:cBhvr>
                                        <p:cTn id="81" dur="500"/>
                                        <p:tgtEl>
                                          <p:spTgt spid="10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500"/>
                                        <p:tgtEl>
                                          <p:spTgt spid="10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fade">
                                      <p:cBhvr>
                                        <p:cTn id="87" dur="500"/>
                                        <p:tgtEl>
                                          <p:spTgt spid="10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500"/>
                                        <p:tgtEl>
                                          <p:spTgt spid="10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08"/>
                                        </p:tgtEl>
                                        <p:attrNameLst>
                                          <p:attrName>style.visibility</p:attrName>
                                        </p:attrNameLst>
                                      </p:cBhvr>
                                      <p:to>
                                        <p:strVal val="visible"/>
                                      </p:to>
                                    </p:set>
                                    <p:animEffect transition="in" filter="fade">
                                      <p:cBhvr>
                                        <p:cTn id="93" dur="500"/>
                                        <p:tgtEl>
                                          <p:spTgt spid="10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09"/>
                                        </p:tgtEl>
                                        <p:attrNameLst>
                                          <p:attrName>style.visibility</p:attrName>
                                        </p:attrNameLst>
                                      </p:cBhvr>
                                      <p:to>
                                        <p:strVal val="visible"/>
                                      </p:to>
                                    </p:set>
                                    <p:animEffect transition="in" filter="fade">
                                      <p:cBhvr>
                                        <p:cTn id="96" dur="500"/>
                                        <p:tgtEl>
                                          <p:spTgt spid="10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0"/>
                                        </p:tgtEl>
                                        <p:attrNameLst>
                                          <p:attrName>style.visibility</p:attrName>
                                        </p:attrNameLst>
                                      </p:cBhvr>
                                      <p:to>
                                        <p:strVal val="visible"/>
                                      </p:to>
                                    </p:set>
                                    <p:animEffect transition="in" filter="fade">
                                      <p:cBhvr>
                                        <p:cTn id="99" dur="500"/>
                                        <p:tgtEl>
                                          <p:spTgt spid="11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500"/>
                                        <p:tgtEl>
                                          <p:spTgt spid="111"/>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2"/>
                                        </p:tgtEl>
                                        <p:attrNameLst>
                                          <p:attrName>style.visibility</p:attrName>
                                        </p:attrNameLst>
                                      </p:cBhvr>
                                      <p:to>
                                        <p:strVal val="visible"/>
                                      </p:to>
                                    </p:set>
                                    <p:animEffect transition="in" filter="fade">
                                      <p:cBhvr>
                                        <p:cTn id="105" dur="500"/>
                                        <p:tgtEl>
                                          <p:spTgt spid="11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13"/>
                                        </p:tgtEl>
                                        <p:attrNameLst>
                                          <p:attrName>style.visibility</p:attrName>
                                        </p:attrNameLst>
                                      </p:cBhvr>
                                      <p:to>
                                        <p:strVal val="visible"/>
                                      </p:to>
                                    </p:set>
                                    <p:animEffect transition="in" filter="fade">
                                      <p:cBhvr>
                                        <p:cTn id="108" dur="500"/>
                                        <p:tgtEl>
                                          <p:spTgt spid="11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14"/>
                                        </p:tgtEl>
                                        <p:attrNameLst>
                                          <p:attrName>style.visibility</p:attrName>
                                        </p:attrNameLst>
                                      </p:cBhvr>
                                      <p:to>
                                        <p:strVal val="visible"/>
                                      </p:to>
                                    </p:set>
                                    <p:animEffect transition="in" filter="fade">
                                      <p:cBhvr>
                                        <p:cTn id="111" dur="500"/>
                                        <p:tgtEl>
                                          <p:spTgt spid="11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5"/>
                                        </p:tgtEl>
                                        <p:attrNameLst>
                                          <p:attrName>style.visibility</p:attrName>
                                        </p:attrNameLst>
                                      </p:cBhvr>
                                      <p:to>
                                        <p:strVal val="visible"/>
                                      </p:to>
                                    </p:set>
                                    <p:animEffect transition="in" filter="fade">
                                      <p:cBhvr>
                                        <p:cTn id="114" dur="500"/>
                                        <p:tgtEl>
                                          <p:spTgt spid="11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4"/>
                                        </p:tgtEl>
                                        <p:attrNameLst>
                                          <p:attrName>style.visibility</p:attrName>
                                        </p:attrNameLst>
                                      </p:cBhvr>
                                      <p:to>
                                        <p:strVal val="visible"/>
                                      </p:to>
                                    </p:set>
                                    <p:animEffect transition="in" filter="fade">
                                      <p:cBhvr>
                                        <p:cTn id="117" dur="500"/>
                                        <p:tgtEl>
                                          <p:spTgt spid="104"/>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03"/>
                                        </p:tgtEl>
                                        <p:attrNameLst>
                                          <p:attrName>style.visibility</p:attrName>
                                        </p:attrNameLst>
                                      </p:cBhvr>
                                      <p:to>
                                        <p:strVal val="visible"/>
                                      </p:to>
                                    </p:set>
                                    <p:animEffect transition="in" filter="fade">
                                      <p:cBhvr>
                                        <p:cTn id="120" dur="500"/>
                                        <p:tgtEl>
                                          <p:spTgt spid="10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fade">
                                      <p:cBhvr>
                                        <p:cTn id="123" dur="500"/>
                                        <p:tgtEl>
                                          <p:spTgt spid="98"/>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fade">
                                      <p:cBhvr>
                                        <p:cTn id="128" dur="500"/>
                                        <p:tgtEl>
                                          <p:spTgt spid="2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7"/>
                                        </p:tgtEl>
                                        <p:attrNameLst>
                                          <p:attrName>style.visibility</p:attrName>
                                        </p:attrNameLst>
                                      </p:cBhvr>
                                      <p:to>
                                        <p:strVal val="visible"/>
                                      </p:to>
                                    </p:set>
                                    <p:animEffect transition="in" filter="fade">
                                      <p:cBhvr>
                                        <p:cTn id="131" dur="500"/>
                                        <p:tgtEl>
                                          <p:spTgt spid="67"/>
                                        </p:tgtEl>
                                      </p:cBhvr>
                                    </p:animEffect>
                                  </p:childTnLst>
                                </p:cTn>
                              </p:par>
                            </p:childTnLst>
                          </p:cTn>
                        </p:par>
                        <p:par>
                          <p:cTn id="132" fill="hold">
                            <p:stCondLst>
                              <p:cond delay="500"/>
                            </p:stCondLst>
                            <p:childTnLst>
                              <p:par>
                                <p:cTn id="133" presetID="42" presetClass="path" presetSubtype="0" accel="50000" decel="50000" fill="hold" grpId="1" nodeType="afterEffect">
                                  <p:stCondLst>
                                    <p:cond delay="0"/>
                                  </p:stCondLst>
                                  <p:childTnLst>
                                    <p:animMotion origin="layout" path="M 4.65407E-6 3.1094E-6 L 0.02016 0.1305 " pathEditMode="relative" rAng="0" ptsTypes="AA">
                                      <p:cBhvr>
                                        <p:cTn id="134" dur="1500" fill="hold"/>
                                        <p:tgtEl>
                                          <p:spTgt spid="70"/>
                                        </p:tgtEl>
                                        <p:attrNameLst>
                                          <p:attrName>ppt_x</p:attrName>
                                          <p:attrName>ppt_y</p:attrName>
                                        </p:attrNameLst>
                                      </p:cBhvr>
                                      <p:rCtr x="1008" y="6514"/>
                                    </p:animMotion>
                                  </p:childTnLst>
                                </p:cTn>
                              </p:par>
                              <p:par>
                                <p:cTn id="135" presetID="6" presetClass="emph" presetSubtype="0" fill="hold" grpId="2" nodeType="withEffect">
                                  <p:stCondLst>
                                    <p:cond delay="0"/>
                                  </p:stCondLst>
                                  <p:childTnLst>
                                    <p:animScale>
                                      <p:cBhvr>
                                        <p:cTn id="136" dur="1500" fill="hold"/>
                                        <p:tgtEl>
                                          <p:spTgt spid="70"/>
                                        </p:tgtEl>
                                      </p:cBhvr>
                                      <p:by x="100000" y="82350"/>
                                    </p:animScale>
                                  </p:childTnLst>
                                </p:cTn>
                              </p:par>
                              <p:par>
                                <p:cTn id="137" presetID="6" presetClass="emph" presetSubtype="0" decel="100000" fill="hold" grpId="3" nodeType="withEffect">
                                  <p:stCondLst>
                                    <p:cond delay="0"/>
                                  </p:stCondLst>
                                  <p:childTnLst>
                                    <p:animScale>
                                      <p:cBhvr>
                                        <p:cTn id="138" dur="1500" fill="hold"/>
                                        <p:tgtEl>
                                          <p:spTgt spid="70"/>
                                        </p:tgtEl>
                                      </p:cBhvr>
                                      <p:by x="80000" y="100000"/>
                                    </p:animScale>
                                  </p:childTnLst>
                                </p:cTn>
                              </p:par>
                              <p:par>
                                <p:cTn id="139" presetID="42" presetClass="path" presetSubtype="0" accel="50000" decel="50000" fill="hold" grpId="1" nodeType="withEffect">
                                  <p:stCondLst>
                                    <p:cond delay="0"/>
                                  </p:stCondLst>
                                  <p:childTnLst>
                                    <p:animMotion origin="layout" path="M -2.73168E-7 -2.84612E-6 L -0.04085 0.1641 " pathEditMode="relative" rAng="0" ptsTypes="AA">
                                      <p:cBhvr>
                                        <p:cTn id="140" dur="1500" fill="hold"/>
                                        <p:tgtEl>
                                          <p:spTgt spid="98"/>
                                        </p:tgtEl>
                                        <p:attrNameLst>
                                          <p:attrName>ppt_x</p:attrName>
                                          <p:attrName>ppt_y</p:attrName>
                                        </p:attrNameLst>
                                      </p:cBhvr>
                                      <p:rCtr x="-2042" y="8193"/>
                                    </p:animMotion>
                                  </p:childTnLst>
                                </p:cTn>
                              </p:par>
                              <p:par>
                                <p:cTn id="141" presetID="6" presetClass="emph" presetSubtype="0" decel="100000" fill="hold" grpId="2" nodeType="withEffect">
                                  <p:stCondLst>
                                    <p:cond delay="0"/>
                                  </p:stCondLst>
                                  <p:childTnLst>
                                    <p:animScale>
                                      <p:cBhvr>
                                        <p:cTn id="142" dur="1500" fill="hold"/>
                                        <p:tgtEl>
                                          <p:spTgt spid="98"/>
                                        </p:tgtEl>
                                      </p:cBhvr>
                                      <p:by x="100000" y="82350"/>
                                    </p:animScale>
                                  </p:childTnLst>
                                </p:cTn>
                              </p:par>
                              <p:par>
                                <p:cTn id="143" presetID="6" presetClass="emph" presetSubtype="0" decel="100000" fill="hold" grpId="3" nodeType="withEffect">
                                  <p:stCondLst>
                                    <p:cond delay="0"/>
                                  </p:stCondLst>
                                  <p:childTnLst>
                                    <p:animScale>
                                      <p:cBhvr>
                                        <p:cTn id="144" dur="1500" fill="hold"/>
                                        <p:tgtEl>
                                          <p:spTgt spid="98"/>
                                        </p:tgtEl>
                                      </p:cBhvr>
                                      <p:by x="80000" y="100000"/>
                                    </p:animScale>
                                  </p:childTnLst>
                                </p:cTn>
                              </p:par>
                              <p:par>
                                <p:cTn id="145" presetID="42" presetClass="path" presetSubtype="0" accel="50000" decel="50000" fill="hold" grpId="1" nodeType="withEffect">
                                  <p:stCondLst>
                                    <p:cond delay="0"/>
                                  </p:stCondLst>
                                  <p:childTnLst>
                                    <p:animMotion origin="layout" path="M -2.73168E-7 -4.62551E-6 L 0.01098 0.3173 " pathEditMode="relative" rAng="0" ptsTypes="AA">
                                      <p:cBhvr>
                                        <p:cTn id="146" dur="1500" fill="hold"/>
                                        <p:tgtEl>
                                          <p:spTgt spid="97"/>
                                        </p:tgtEl>
                                        <p:attrNameLst>
                                          <p:attrName>ppt_x</p:attrName>
                                          <p:attrName>ppt_y</p:attrName>
                                        </p:attrNameLst>
                                      </p:cBhvr>
                                      <p:rCtr x="549" y="15865"/>
                                    </p:animMotion>
                                  </p:childTnLst>
                                </p:cTn>
                              </p:par>
                              <p:par>
                                <p:cTn id="147" presetID="6" presetClass="emph" presetSubtype="0" decel="100000" fill="hold" grpId="2" nodeType="withEffect">
                                  <p:stCondLst>
                                    <p:cond delay="0"/>
                                  </p:stCondLst>
                                  <p:childTnLst>
                                    <p:animScale>
                                      <p:cBhvr>
                                        <p:cTn id="148" dur="1500" fill="hold"/>
                                        <p:tgtEl>
                                          <p:spTgt spid="97"/>
                                        </p:tgtEl>
                                      </p:cBhvr>
                                      <p:by x="100000" y="82350"/>
                                    </p:animScale>
                                  </p:childTnLst>
                                </p:cTn>
                              </p:par>
                              <p:par>
                                <p:cTn id="149" presetID="6" presetClass="emph" presetSubtype="0" decel="100000" fill="hold" grpId="3" nodeType="withEffect">
                                  <p:stCondLst>
                                    <p:cond delay="0"/>
                                  </p:stCondLst>
                                  <p:childTnLst>
                                    <p:animScale>
                                      <p:cBhvr>
                                        <p:cTn id="150" dur="1500" fill="hold"/>
                                        <p:tgtEl>
                                          <p:spTgt spid="97"/>
                                        </p:tgtEl>
                                      </p:cBhvr>
                                      <p:by x="80000" y="100000"/>
                                    </p:animScale>
                                  </p:childTnLst>
                                </p:cTn>
                              </p:par>
                              <p:par>
                                <p:cTn id="151" presetID="42" presetClass="path" presetSubtype="0" accel="50000" decel="50000" fill="hold" grpId="2" nodeType="withEffect">
                                  <p:stCondLst>
                                    <p:cond delay="0"/>
                                  </p:stCondLst>
                                  <p:childTnLst>
                                    <p:animMotion origin="layout" path="M 4.65407E-6 3.1094E-6 L -0.04366 0.19042 " pathEditMode="relative" rAng="0" ptsTypes="AA">
                                      <p:cBhvr>
                                        <p:cTn id="152" dur="1500" fill="hold"/>
                                        <p:tgtEl>
                                          <p:spTgt spid="96"/>
                                        </p:tgtEl>
                                        <p:attrNameLst>
                                          <p:attrName>ppt_x</p:attrName>
                                          <p:attrName>ppt_y</p:attrName>
                                        </p:attrNameLst>
                                      </p:cBhvr>
                                      <p:rCtr x="-2183" y="9510"/>
                                    </p:animMotion>
                                  </p:childTnLst>
                                </p:cTn>
                              </p:par>
                              <p:par>
                                <p:cTn id="153" presetID="6" presetClass="emph" presetSubtype="0" fill="hold" grpId="0" nodeType="withEffect">
                                  <p:stCondLst>
                                    <p:cond delay="0"/>
                                  </p:stCondLst>
                                  <p:childTnLst>
                                    <p:animScale>
                                      <p:cBhvr>
                                        <p:cTn id="154" dur="1500" fill="hold"/>
                                        <p:tgtEl>
                                          <p:spTgt spid="96"/>
                                        </p:tgtEl>
                                      </p:cBhvr>
                                      <p:by x="100000" y="82350"/>
                                    </p:animScale>
                                  </p:childTnLst>
                                </p:cTn>
                              </p:par>
                              <p:par>
                                <p:cTn id="155" presetID="6" presetClass="emph" presetSubtype="0" decel="100000" fill="hold" grpId="1" nodeType="withEffect">
                                  <p:stCondLst>
                                    <p:cond delay="0"/>
                                  </p:stCondLst>
                                  <p:childTnLst>
                                    <p:animScale>
                                      <p:cBhvr>
                                        <p:cTn id="156" dur="1500" fill="hold"/>
                                        <p:tgtEl>
                                          <p:spTgt spid="96"/>
                                        </p:tgtEl>
                                      </p:cBhvr>
                                      <p:by x="80000" y="100000"/>
                                    </p:animScale>
                                  </p:childTnLst>
                                </p:cTn>
                              </p:par>
                              <p:par>
                                <p:cTn id="157" presetID="42" presetClass="path" presetSubtype="0" accel="50000" decel="50000" fill="hold" grpId="1" nodeType="withEffect">
                                  <p:stCondLst>
                                    <p:cond delay="0"/>
                                  </p:stCondLst>
                                  <p:childTnLst>
                                    <p:animMotion origin="layout" path="M -2.73168E-7 -3.73581E-6 L 0.06191 0.16478 " pathEditMode="relative" rAng="0" ptsTypes="AA">
                                      <p:cBhvr>
                                        <p:cTn id="158" dur="1500" fill="hold"/>
                                        <p:tgtEl>
                                          <p:spTgt spid="100"/>
                                        </p:tgtEl>
                                        <p:attrNameLst>
                                          <p:attrName>ppt_x</p:attrName>
                                          <p:attrName>ppt_y</p:attrName>
                                        </p:attrNameLst>
                                      </p:cBhvr>
                                      <p:rCtr x="3089" y="8239"/>
                                    </p:animMotion>
                                  </p:childTnLst>
                                </p:cTn>
                              </p:par>
                              <p:par>
                                <p:cTn id="159" presetID="6" presetClass="emph" presetSubtype="0" decel="100000" fill="hold" grpId="2" nodeType="withEffect">
                                  <p:stCondLst>
                                    <p:cond delay="0"/>
                                  </p:stCondLst>
                                  <p:childTnLst>
                                    <p:animScale>
                                      <p:cBhvr>
                                        <p:cTn id="160" dur="1500" fill="hold"/>
                                        <p:tgtEl>
                                          <p:spTgt spid="100"/>
                                        </p:tgtEl>
                                      </p:cBhvr>
                                      <p:by x="100000" y="82350"/>
                                    </p:animScale>
                                  </p:childTnLst>
                                </p:cTn>
                              </p:par>
                              <p:par>
                                <p:cTn id="161" presetID="6" presetClass="emph" presetSubtype="0" decel="100000" fill="hold" grpId="3" nodeType="withEffect">
                                  <p:stCondLst>
                                    <p:cond delay="0"/>
                                  </p:stCondLst>
                                  <p:childTnLst>
                                    <p:animScale>
                                      <p:cBhvr>
                                        <p:cTn id="162" dur="1500" fill="hold"/>
                                        <p:tgtEl>
                                          <p:spTgt spid="100"/>
                                        </p:tgtEl>
                                      </p:cBhvr>
                                      <p:by x="80000" y="100000"/>
                                    </p:animScale>
                                  </p:childTnLst>
                                </p:cTn>
                              </p:par>
                              <p:par>
                                <p:cTn id="163" presetID="42" presetClass="path" presetSubtype="0" accel="50000" decel="50000" fill="hold" grpId="1" nodeType="withEffect">
                                  <p:stCondLst>
                                    <p:cond delay="0"/>
                                  </p:stCondLst>
                                  <p:childTnLst>
                                    <p:animMotion origin="layout" path="M -1.26117E-6 -1.18021E-7 L -0.07008 0.22878 " pathEditMode="relative" rAng="0" ptsTypes="AA">
                                      <p:cBhvr>
                                        <p:cTn id="164" dur="1500" fill="hold"/>
                                        <p:tgtEl>
                                          <p:spTgt spid="102"/>
                                        </p:tgtEl>
                                        <p:attrNameLst>
                                          <p:attrName>ppt_x</p:attrName>
                                          <p:attrName>ppt_y</p:attrName>
                                        </p:attrNameLst>
                                      </p:cBhvr>
                                      <p:rCtr x="-3510" y="11439"/>
                                    </p:animMotion>
                                  </p:childTnLst>
                                </p:cTn>
                              </p:par>
                              <p:par>
                                <p:cTn id="165" presetID="6" presetClass="emph" presetSubtype="0" decel="100000" fill="hold" grpId="2" nodeType="withEffect">
                                  <p:stCondLst>
                                    <p:cond delay="0"/>
                                  </p:stCondLst>
                                  <p:childTnLst>
                                    <p:animScale>
                                      <p:cBhvr>
                                        <p:cTn id="166" dur="1500" fill="hold"/>
                                        <p:tgtEl>
                                          <p:spTgt spid="102"/>
                                        </p:tgtEl>
                                      </p:cBhvr>
                                      <p:by x="100000" y="82350"/>
                                    </p:animScale>
                                  </p:childTnLst>
                                </p:cTn>
                              </p:par>
                              <p:par>
                                <p:cTn id="167" presetID="6" presetClass="emph" presetSubtype="0" decel="100000" fill="hold" grpId="3" nodeType="withEffect">
                                  <p:stCondLst>
                                    <p:cond delay="0"/>
                                  </p:stCondLst>
                                  <p:childTnLst>
                                    <p:animScale>
                                      <p:cBhvr>
                                        <p:cTn id="168" dur="1500" fill="hold"/>
                                        <p:tgtEl>
                                          <p:spTgt spid="102"/>
                                        </p:tgtEl>
                                      </p:cBhvr>
                                      <p:by x="80000" y="100000"/>
                                    </p:animScale>
                                  </p:childTnLst>
                                </p:cTn>
                              </p:par>
                              <p:par>
                                <p:cTn id="169" presetID="42" presetClass="path" presetSubtype="0" accel="50000" decel="50000" fill="hold" grpId="1" nodeType="withEffect">
                                  <p:stCondLst>
                                    <p:cond delay="0"/>
                                  </p:stCondLst>
                                  <p:childTnLst>
                                    <p:animMotion origin="layout" path="M -1.26117E-6 -1.18021E-7 L -0.01021 0.29392 " pathEditMode="relative" rAng="0" ptsTypes="AA">
                                      <p:cBhvr>
                                        <p:cTn id="170" dur="1500" fill="hold"/>
                                        <p:tgtEl>
                                          <p:spTgt spid="103"/>
                                        </p:tgtEl>
                                        <p:attrNameLst>
                                          <p:attrName>ppt_x</p:attrName>
                                          <p:attrName>ppt_y</p:attrName>
                                        </p:attrNameLst>
                                      </p:cBhvr>
                                      <p:rCtr x="-511" y="14685"/>
                                    </p:animMotion>
                                  </p:childTnLst>
                                </p:cTn>
                              </p:par>
                              <p:par>
                                <p:cTn id="171" presetID="6" presetClass="emph" presetSubtype="0" decel="100000" fill="hold" grpId="2" nodeType="withEffect">
                                  <p:stCondLst>
                                    <p:cond delay="0"/>
                                  </p:stCondLst>
                                  <p:childTnLst>
                                    <p:animScale>
                                      <p:cBhvr>
                                        <p:cTn id="172" dur="1500" fill="hold"/>
                                        <p:tgtEl>
                                          <p:spTgt spid="103"/>
                                        </p:tgtEl>
                                      </p:cBhvr>
                                      <p:by x="100000" y="82350"/>
                                    </p:animScale>
                                  </p:childTnLst>
                                </p:cTn>
                              </p:par>
                              <p:par>
                                <p:cTn id="173" presetID="6" presetClass="emph" presetSubtype="0" decel="100000" fill="hold" grpId="3" nodeType="withEffect">
                                  <p:stCondLst>
                                    <p:cond delay="0"/>
                                  </p:stCondLst>
                                  <p:childTnLst>
                                    <p:animScale>
                                      <p:cBhvr>
                                        <p:cTn id="174" dur="1500" fill="hold"/>
                                        <p:tgtEl>
                                          <p:spTgt spid="103"/>
                                        </p:tgtEl>
                                      </p:cBhvr>
                                      <p:by x="80000" y="100000"/>
                                    </p:animScale>
                                  </p:childTnLst>
                                </p:cTn>
                              </p:par>
                              <p:par>
                                <p:cTn id="175" presetID="42" presetClass="path" presetSubtype="0" accel="50000" decel="50000" fill="hold" grpId="1" nodeType="withEffect">
                                  <p:stCondLst>
                                    <p:cond delay="0"/>
                                  </p:stCondLst>
                                  <p:childTnLst>
                                    <p:animMotion origin="layout" path="M 4.42941E-6 -3.73581E-6 L -0.00996 0.10486 " pathEditMode="relative" rAng="0" ptsTypes="AA">
                                      <p:cBhvr>
                                        <p:cTn id="176" dur="1500" fill="hold"/>
                                        <p:tgtEl>
                                          <p:spTgt spid="101"/>
                                        </p:tgtEl>
                                        <p:attrNameLst>
                                          <p:attrName>ppt_x</p:attrName>
                                          <p:attrName>ppt_y</p:attrName>
                                        </p:attrNameLst>
                                      </p:cBhvr>
                                      <p:rCtr x="-498" y="5243"/>
                                    </p:animMotion>
                                  </p:childTnLst>
                                </p:cTn>
                              </p:par>
                              <p:par>
                                <p:cTn id="177" presetID="6" presetClass="emph" presetSubtype="0" decel="100000" fill="hold" grpId="2" nodeType="withEffect">
                                  <p:stCondLst>
                                    <p:cond delay="0"/>
                                  </p:stCondLst>
                                  <p:childTnLst>
                                    <p:animScale>
                                      <p:cBhvr>
                                        <p:cTn id="178" dur="1500" fill="hold"/>
                                        <p:tgtEl>
                                          <p:spTgt spid="101"/>
                                        </p:tgtEl>
                                      </p:cBhvr>
                                      <p:by x="100000" y="82350"/>
                                    </p:animScale>
                                  </p:childTnLst>
                                </p:cTn>
                              </p:par>
                              <p:par>
                                <p:cTn id="179" presetID="6" presetClass="emph" presetSubtype="0" decel="100000" fill="hold" grpId="3" nodeType="withEffect">
                                  <p:stCondLst>
                                    <p:cond delay="0"/>
                                  </p:stCondLst>
                                  <p:childTnLst>
                                    <p:animScale>
                                      <p:cBhvr>
                                        <p:cTn id="180" dur="1500" fill="hold"/>
                                        <p:tgtEl>
                                          <p:spTgt spid="101"/>
                                        </p:tgtEl>
                                      </p:cBhvr>
                                      <p:by x="80000" y="100000"/>
                                    </p:animScale>
                                  </p:childTnLst>
                                </p:cTn>
                              </p:par>
                              <p:par>
                                <p:cTn id="181" presetID="42" presetClass="path" presetSubtype="0" accel="50000" decel="50000" fill="hold" grpId="1" nodeType="withEffect">
                                  <p:stCondLst>
                                    <p:cond delay="0"/>
                                  </p:stCondLst>
                                  <p:childTnLst>
                                    <p:animMotion origin="layout" path="M 3.21675E-7 -2.84612E-6 L 0.07544 0.24875 " pathEditMode="relative" rAng="0" ptsTypes="AA">
                                      <p:cBhvr>
                                        <p:cTn id="182" dur="1500" fill="hold"/>
                                        <p:tgtEl>
                                          <p:spTgt spid="99"/>
                                        </p:tgtEl>
                                        <p:attrNameLst>
                                          <p:attrName>ppt_x</p:attrName>
                                          <p:attrName>ppt_y</p:attrName>
                                        </p:attrNameLst>
                                      </p:cBhvr>
                                      <p:rCtr x="3766" y="12438"/>
                                    </p:animMotion>
                                  </p:childTnLst>
                                </p:cTn>
                              </p:par>
                              <p:par>
                                <p:cTn id="183" presetID="6" presetClass="emph" presetSubtype="0" decel="100000" fill="hold" grpId="2" nodeType="withEffect">
                                  <p:stCondLst>
                                    <p:cond delay="0"/>
                                  </p:stCondLst>
                                  <p:childTnLst>
                                    <p:animScale>
                                      <p:cBhvr>
                                        <p:cTn id="184" dur="1500" fill="hold"/>
                                        <p:tgtEl>
                                          <p:spTgt spid="99"/>
                                        </p:tgtEl>
                                      </p:cBhvr>
                                      <p:by x="100000" y="82350"/>
                                    </p:animScale>
                                  </p:childTnLst>
                                </p:cTn>
                              </p:par>
                              <p:par>
                                <p:cTn id="185" presetID="6" presetClass="emph" presetSubtype="0" decel="100000" fill="hold" grpId="3" nodeType="withEffect">
                                  <p:stCondLst>
                                    <p:cond delay="0"/>
                                  </p:stCondLst>
                                  <p:childTnLst>
                                    <p:animScale>
                                      <p:cBhvr>
                                        <p:cTn id="186" dur="1500" fill="hold"/>
                                        <p:tgtEl>
                                          <p:spTgt spid="99"/>
                                        </p:tgtEl>
                                      </p:cBhvr>
                                      <p:by x="80000" y="100000"/>
                                    </p:animScale>
                                  </p:childTnLst>
                                </p:cTn>
                              </p:par>
                              <p:par>
                                <p:cTn id="187" presetID="42" presetClass="path" presetSubtype="0" accel="50000" decel="50000" fill="hold" grpId="2" nodeType="withEffect">
                                  <p:stCondLst>
                                    <p:cond delay="0"/>
                                  </p:stCondLst>
                                  <p:childTnLst>
                                    <p:animMotion origin="layout" path="M 4.65407E-6 3.1094E-6 L -0.04404 0.27008 " pathEditMode="relative" rAng="0" ptsTypes="AA">
                                      <p:cBhvr>
                                        <p:cTn id="188" dur="1500" fill="hold"/>
                                        <p:tgtEl>
                                          <p:spTgt spid="53"/>
                                        </p:tgtEl>
                                        <p:attrNameLst>
                                          <p:attrName>ppt_x</p:attrName>
                                          <p:attrName>ppt_y</p:attrName>
                                        </p:attrNameLst>
                                      </p:cBhvr>
                                      <p:rCtr x="-2208" y="13504"/>
                                    </p:animMotion>
                                  </p:childTnLst>
                                </p:cTn>
                              </p:par>
                              <p:par>
                                <p:cTn id="189" presetID="6" presetClass="emph" presetSubtype="0" fill="hold" grpId="0" nodeType="withEffect">
                                  <p:stCondLst>
                                    <p:cond delay="0"/>
                                  </p:stCondLst>
                                  <p:childTnLst>
                                    <p:animScale>
                                      <p:cBhvr>
                                        <p:cTn id="190" dur="1500" fill="hold"/>
                                        <p:tgtEl>
                                          <p:spTgt spid="53"/>
                                        </p:tgtEl>
                                      </p:cBhvr>
                                      <p:by x="100000" y="82350"/>
                                    </p:animScale>
                                  </p:childTnLst>
                                </p:cTn>
                              </p:par>
                              <p:par>
                                <p:cTn id="191" presetID="6" presetClass="emph" presetSubtype="0" decel="100000" fill="hold" grpId="1" nodeType="withEffect">
                                  <p:stCondLst>
                                    <p:cond delay="0"/>
                                  </p:stCondLst>
                                  <p:childTnLst>
                                    <p:animScale>
                                      <p:cBhvr>
                                        <p:cTn id="192" dur="1500" fill="hold"/>
                                        <p:tgtEl>
                                          <p:spTgt spid="53"/>
                                        </p:tgtEl>
                                      </p:cBhvr>
                                      <p:by x="80000" y="100000"/>
                                    </p:animScale>
                                  </p:childTnLst>
                                </p:cTn>
                              </p:par>
                              <p:par>
                                <p:cTn id="193" presetID="42" presetClass="path" presetSubtype="0" accel="50000" decel="50000" fill="hold" grpId="1" nodeType="withEffect">
                                  <p:stCondLst>
                                    <p:cond delay="0"/>
                                  </p:stCondLst>
                                  <p:childTnLst>
                                    <p:animMotion origin="layout" path="M -1.26117E-6 -1.18021E-7 L 0.05425 0.15388 " pathEditMode="relative" rAng="0" ptsTypes="AA">
                                      <p:cBhvr>
                                        <p:cTn id="194" dur="1500" fill="hold"/>
                                        <p:tgtEl>
                                          <p:spTgt spid="104"/>
                                        </p:tgtEl>
                                        <p:attrNameLst>
                                          <p:attrName>ppt_x</p:attrName>
                                          <p:attrName>ppt_y</p:attrName>
                                        </p:attrNameLst>
                                      </p:cBhvr>
                                      <p:rCtr x="2706" y="7694"/>
                                    </p:animMotion>
                                  </p:childTnLst>
                                </p:cTn>
                              </p:par>
                              <p:par>
                                <p:cTn id="195" presetID="6" presetClass="emph" presetSubtype="0" decel="100000" fill="hold" grpId="2" nodeType="withEffect">
                                  <p:stCondLst>
                                    <p:cond delay="0"/>
                                  </p:stCondLst>
                                  <p:childTnLst>
                                    <p:animScale>
                                      <p:cBhvr>
                                        <p:cTn id="196" dur="1500" fill="hold"/>
                                        <p:tgtEl>
                                          <p:spTgt spid="104"/>
                                        </p:tgtEl>
                                      </p:cBhvr>
                                      <p:by x="100000" y="82350"/>
                                    </p:animScale>
                                  </p:childTnLst>
                                </p:cTn>
                              </p:par>
                              <p:par>
                                <p:cTn id="197" presetID="6" presetClass="emph" presetSubtype="0" decel="100000" fill="hold" grpId="3" nodeType="withEffect">
                                  <p:stCondLst>
                                    <p:cond delay="0"/>
                                  </p:stCondLst>
                                  <p:childTnLst>
                                    <p:animScale>
                                      <p:cBhvr>
                                        <p:cTn id="198" dur="1500" fill="hold"/>
                                        <p:tgtEl>
                                          <p:spTgt spid="104"/>
                                        </p:tgtEl>
                                      </p:cBhvr>
                                      <p:by x="80000" y="100000"/>
                                    </p:animScale>
                                  </p:childTnLst>
                                </p:cTn>
                              </p:par>
                              <p:par>
                                <p:cTn id="199" presetID="42" presetClass="path" presetSubtype="0" accel="50000" decel="50000" fill="hold" grpId="1" nodeType="withEffect">
                                  <p:stCondLst>
                                    <p:cond delay="0"/>
                                  </p:stCondLst>
                                  <p:childTnLst>
                                    <p:animMotion origin="layout" path="M 2.02706E-6 -2.3241E-6 L -0.09893 0.25692 " pathEditMode="relative" rAng="0" ptsTypes="AA">
                                      <p:cBhvr>
                                        <p:cTn id="200" dur="1500" fill="hold"/>
                                        <p:tgtEl>
                                          <p:spTgt spid="105"/>
                                        </p:tgtEl>
                                        <p:attrNameLst>
                                          <p:attrName>ppt_x</p:attrName>
                                          <p:attrName>ppt_y</p:attrName>
                                        </p:attrNameLst>
                                      </p:cBhvr>
                                      <p:rCtr x="-4953" y="12846"/>
                                    </p:animMotion>
                                  </p:childTnLst>
                                </p:cTn>
                              </p:par>
                              <p:par>
                                <p:cTn id="201" presetID="6" presetClass="emph" presetSubtype="0" decel="100000" fill="hold" grpId="2" nodeType="withEffect">
                                  <p:stCondLst>
                                    <p:cond delay="0"/>
                                  </p:stCondLst>
                                  <p:childTnLst>
                                    <p:animScale>
                                      <p:cBhvr>
                                        <p:cTn id="202" dur="1500" fill="hold"/>
                                        <p:tgtEl>
                                          <p:spTgt spid="105"/>
                                        </p:tgtEl>
                                      </p:cBhvr>
                                      <p:by x="100000" y="82350"/>
                                    </p:animScale>
                                  </p:childTnLst>
                                </p:cTn>
                              </p:par>
                              <p:par>
                                <p:cTn id="203" presetID="6" presetClass="emph" presetSubtype="0" decel="100000" fill="hold" grpId="3" nodeType="withEffect">
                                  <p:stCondLst>
                                    <p:cond delay="0"/>
                                  </p:stCondLst>
                                  <p:childTnLst>
                                    <p:animScale>
                                      <p:cBhvr>
                                        <p:cTn id="204" dur="1500" fill="hold"/>
                                        <p:tgtEl>
                                          <p:spTgt spid="105"/>
                                        </p:tgtEl>
                                      </p:cBhvr>
                                      <p:by x="80000" y="100000"/>
                                    </p:animScale>
                                  </p:childTnLst>
                                </p:cTn>
                              </p:par>
                              <p:par>
                                <p:cTn id="205" presetID="42" presetClass="path" presetSubtype="0" accel="50000" decel="50000" fill="hold" grpId="1" nodeType="withEffect">
                                  <p:stCondLst>
                                    <p:cond delay="0"/>
                                  </p:stCondLst>
                                  <p:childTnLst>
                                    <p:animMotion origin="layout" path="M 2.02706E-6 -2.3241E-6 L -0.10021 0.18089 " pathEditMode="relative" rAng="0" ptsTypes="AA">
                                      <p:cBhvr>
                                        <p:cTn id="206" dur="1500" fill="hold"/>
                                        <p:tgtEl>
                                          <p:spTgt spid="106"/>
                                        </p:tgtEl>
                                        <p:attrNameLst>
                                          <p:attrName>ppt_x</p:attrName>
                                          <p:attrName>ppt_y</p:attrName>
                                        </p:attrNameLst>
                                      </p:cBhvr>
                                      <p:rCtr x="-5017" y="9033"/>
                                    </p:animMotion>
                                  </p:childTnLst>
                                </p:cTn>
                              </p:par>
                              <p:par>
                                <p:cTn id="207" presetID="6" presetClass="emph" presetSubtype="0" decel="100000" fill="hold" grpId="2" nodeType="withEffect">
                                  <p:stCondLst>
                                    <p:cond delay="0"/>
                                  </p:stCondLst>
                                  <p:childTnLst>
                                    <p:animScale>
                                      <p:cBhvr>
                                        <p:cTn id="208" dur="1500" fill="hold"/>
                                        <p:tgtEl>
                                          <p:spTgt spid="106"/>
                                        </p:tgtEl>
                                      </p:cBhvr>
                                      <p:by x="100000" y="82350"/>
                                    </p:animScale>
                                  </p:childTnLst>
                                </p:cTn>
                              </p:par>
                              <p:par>
                                <p:cTn id="209" presetID="6" presetClass="emph" presetSubtype="0" decel="100000" fill="hold" grpId="3" nodeType="withEffect">
                                  <p:stCondLst>
                                    <p:cond delay="0"/>
                                  </p:stCondLst>
                                  <p:childTnLst>
                                    <p:animScale>
                                      <p:cBhvr>
                                        <p:cTn id="210" dur="1500" fill="hold"/>
                                        <p:tgtEl>
                                          <p:spTgt spid="106"/>
                                        </p:tgtEl>
                                      </p:cBhvr>
                                      <p:by x="80000" y="100000"/>
                                    </p:animScale>
                                  </p:childTnLst>
                                </p:cTn>
                              </p:par>
                              <p:par>
                                <p:cTn id="211" presetID="42" presetClass="path" presetSubtype="0" accel="50000" decel="50000" fill="hold" grpId="1" nodeType="withEffect">
                                  <p:stCondLst>
                                    <p:cond delay="0"/>
                                  </p:stCondLst>
                                  <p:childTnLst>
                                    <p:animMotion origin="layout" path="M 2.02706E-6 -2.3241E-6 L 0.03702 0.24263 " pathEditMode="relative" rAng="0" ptsTypes="AA">
                                      <p:cBhvr>
                                        <p:cTn id="212" dur="1500" fill="hold"/>
                                        <p:tgtEl>
                                          <p:spTgt spid="107"/>
                                        </p:tgtEl>
                                        <p:attrNameLst>
                                          <p:attrName>ppt_x</p:attrName>
                                          <p:attrName>ppt_y</p:attrName>
                                        </p:attrNameLst>
                                      </p:cBhvr>
                                      <p:rCtr x="1851" y="12120"/>
                                    </p:animMotion>
                                  </p:childTnLst>
                                </p:cTn>
                              </p:par>
                              <p:par>
                                <p:cTn id="213" presetID="6" presetClass="emph" presetSubtype="0" decel="100000" fill="hold" grpId="2" nodeType="withEffect">
                                  <p:stCondLst>
                                    <p:cond delay="0"/>
                                  </p:stCondLst>
                                  <p:childTnLst>
                                    <p:animScale>
                                      <p:cBhvr>
                                        <p:cTn id="214" dur="1500" fill="hold"/>
                                        <p:tgtEl>
                                          <p:spTgt spid="107"/>
                                        </p:tgtEl>
                                      </p:cBhvr>
                                      <p:by x="100000" y="82350"/>
                                    </p:animScale>
                                  </p:childTnLst>
                                </p:cTn>
                              </p:par>
                              <p:par>
                                <p:cTn id="215" presetID="6" presetClass="emph" presetSubtype="0" decel="100000" fill="hold" grpId="3" nodeType="withEffect">
                                  <p:stCondLst>
                                    <p:cond delay="0"/>
                                  </p:stCondLst>
                                  <p:childTnLst>
                                    <p:animScale>
                                      <p:cBhvr>
                                        <p:cTn id="216" dur="1500" fill="hold"/>
                                        <p:tgtEl>
                                          <p:spTgt spid="107"/>
                                        </p:tgtEl>
                                      </p:cBhvr>
                                      <p:by x="80000" y="100000"/>
                                    </p:animScale>
                                  </p:childTnLst>
                                </p:cTn>
                              </p:par>
                              <p:par>
                                <p:cTn id="217" presetID="42" presetClass="path" presetSubtype="0" accel="50000" decel="50000" fill="hold" grpId="1" nodeType="withEffect">
                                  <p:stCondLst>
                                    <p:cond delay="0"/>
                                  </p:stCondLst>
                                  <p:childTnLst>
                                    <p:animMotion origin="layout" path="M 2.25172E-6 -3.85384E-6 L 0.03127 0.26737 " pathEditMode="relative" rAng="0" ptsTypes="AA">
                                      <p:cBhvr>
                                        <p:cTn id="218" dur="1500" fill="hold"/>
                                        <p:tgtEl>
                                          <p:spTgt spid="108"/>
                                        </p:tgtEl>
                                        <p:attrNameLst>
                                          <p:attrName>ppt_x</p:attrName>
                                          <p:attrName>ppt_y</p:attrName>
                                        </p:attrNameLst>
                                      </p:cBhvr>
                                      <p:rCtr x="1557" y="13368"/>
                                    </p:animMotion>
                                  </p:childTnLst>
                                </p:cTn>
                              </p:par>
                              <p:par>
                                <p:cTn id="219" presetID="6" presetClass="emph" presetSubtype="0" decel="100000" fill="hold" grpId="2" nodeType="withEffect">
                                  <p:stCondLst>
                                    <p:cond delay="0"/>
                                  </p:stCondLst>
                                  <p:childTnLst>
                                    <p:animScale>
                                      <p:cBhvr>
                                        <p:cTn id="220" dur="1500" fill="hold"/>
                                        <p:tgtEl>
                                          <p:spTgt spid="108"/>
                                        </p:tgtEl>
                                      </p:cBhvr>
                                      <p:by x="100000" y="82350"/>
                                    </p:animScale>
                                  </p:childTnLst>
                                </p:cTn>
                              </p:par>
                              <p:par>
                                <p:cTn id="221" presetID="6" presetClass="emph" presetSubtype="0" decel="100000" fill="hold" grpId="3" nodeType="withEffect">
                                  <p:stCondLst>
                                    <p:cond delay="0"/>
                                  </p:stCondLst>
                                  <p:childTnLst>
                                    <p:animScale>
                                      <p:cBhvr>
                                        <p:cTn id="222" dur="1500" fill="hold"/>
                                        <p:tgtEl>
                                          <p:spTgt spid="108"/>
                                        </p:tgtEl>
                                      </p:cBhvr>
                                      <p:by x="80000" y="100000"/>
                                    </p:animScale>
                                  </p:childTnLst>
                                </p:cTn>
                              </p:par>
                              <p:par>
                                <p:cTn id="223" presetID="42" presetClass="path" presetSubtype="0" accel="50000" decel="50000" fill="hold" grpId="1" nodeType="withEffect">
                                  <p:stCondLst>
                                    <p:cond delay="0"/>
                                  </p:stCondLst>
                                  <p:childTnLst>
                                    <p:animMotion origin="layout" path="M 2.25172E-6 -3.85384E-6 L 0.04161 0.19996 " pathEditMode="relative" rAng="0" ptsTypes="AA">
                                      <p:cBhvr>
                                        <p:cTn id="224" dur="1500" fill="hold"/>
                                        <p:tgtEl>
                                          <p:spTgt spid="109"/>
                                        </p:tgtEl>
                                        <p:attrNameLst>
                                          <p:attrName>ppt_x</p:attrName>
                                          <p:attrName>ppt_y</p:attrName>
                                        </p:attrNameLst>
                                      </p:cBhvr>
                                      <p:rCtr x="2081" y="9986"/>
                                    </p:animMotion>
                                  </p:childTnLst>
                                </p:cTn>
                              </p:par>
                              <p:par>
                                <p:cTn id="225" presetID="6" presetClass="emph" presetSubtype="0" decel="100000" fill="hold" grpId="2" nodeType="withEffect">
                                  <p:stCondLst>
                                    <p:cond delay="0"/>
                                  </p:stCondLst>
                                  <p:childTnLst>
                                    <p:animScale>
                                      <p:cBhvr>
                                        <p:cTn id="226" dur="1500" fill="hold"/>
                                        <p:tgtEl>
                                          <p:spTgt spid="109"/>
                                        </p:tgtEl>
                                      </p:cBhvr>
                                      <p:by x="100000" y="82350"/>
                                    </p:animScale>
                                  </p:childTnLst>
                                </p:cTn>
                              </p:par>
                              <p:par>
                                <p:cTn id="227" presetID="6" presetClass="emph" presetSubtype="0" decel="100000" fill="hold" grpId="3" nodeType="withEffect">
                                  <p:stCondLst>
                                    <p:cond delay="0"/>
                                  </p:stCondLst>
                                  <p:childTnLst>
                                    <p:animScale>
                                      <p:cBhvr>
                                        <p:cTn id="228" dur="1500" fill="hold"/>
                                        <p:tgtEl>
                                          <p:spTgt spid="109"/>
                                        </p:tgtEl>
                                      </p:cBhvr>
                                      <p:by x="80000" y="100000"/>
                                    </p:animScale>
                                  </p:childTnLst>
                                </p:cTn>
                              </p:par>
                              <p:par>
                                <p:cTn id="229" presetID="42" presetClass="path" presetSubtype="0" accel="50000" decel="50000" fill="hold" grpId="1" nodeType="withEffect">
                                  <p:stCondLst>
                                    <p:cond delay="0"/>
                                  </p:stCondLst>
                                  <p:childTnLst>
                                    <p:animMotion origin="layout" path="M 2.25172E-6 -3.85384E-6 L -0.04366 0.32751 " pathEditMode="relative" rAng="0" ptsTypes="AA">
                                      <p:cBhvr>
                                        <p:cTn id="230" dur="1500" fill="hold"/>
                                        <p:tgtEl>
                                          <p:spTgt spid="110"/>
                                        </p:tgtEl>
                                        <p:attrNameLst>
                                          <p:attrName>ppt_x</p:attrName>
                                          <p:attrName>ppt_y</p:attrName>
                                        </p:attrNameLst>
                                      </p:cBhvr>
                                      <p:rCtr x="-2183" y="16364"/>
                                    </p:animMotion>
                                  </p:childTnLst>
                                </p:cTn>
                              </p:par>
                              <p:par>
                                <p:cTn id="231" presetID="6" presetClass="emph" presetSubtype="0" decel="100000" fill="hold" grpId="2" nodeType="withEffect">
                                  <p:stCondLst>
                                    <p:cond delay="0"/>
                                  </p:stCondLst>
                                  <p:childTnLst>
                                    <p:animScale>
                                      <p:cBhvr>
                                        <p:cTn id="232" dur="1500" fill="hold"/>
                                        <p:tgtEl>
                                          <p:spTgt spid="110"/>
                                        </p:tgtEl>
                                      </p:cBhvr>
                                      <p:by x="100000" y="82350"/>
                                    </p:animScale>
                                  </p:childTnLst>
                                </p:cTn>
                              </p:par>
                              <p:par>
                                <p:cTn id="233" presetID="6" presetClass="emph" presetSubtype="0" decel="100000" fill="hold" grpId="3" nodeType="withEffect">
                                  <p:stCondLst>
                                    <p:cond delay="0"/>
                                  </p:stCondLst>
                                  <p:childTnLst>
                                    <p:animScale>
                                      <p:cBhvr>
                                        <p:cTn id="234" dur="1500" fill="hold"/>
                                        <p:tgtEl>
                                          <p:spTgt spid="110"/>
                                        </p:tgtEl>
                                      </p:cBhvr>
                                      <p:by x="80000" y="100000"/>
                                    </p:animScale>
                                  </p:childTnLst>
                                </p:cTn>
                              </p:par>
                              <p:par>
                                <p:cTn id="235" presetID="42" presetClass="path" presetSubtype="0" accel="50000" decel="50000" fill="hold" grpId="1" nodeType="withEffect">
                                  <p:stCondLst>
                                    <p:cond delay="0"/>
                                  </p:stCondLst>
                                  <p:childTnLst>
                                    <p:animMotion origin="layout" path="M 2.25172E-6 -3.85384E-6 L -0.10621 0.18997 " pathEditMode="relative" rAng="0" ptsTypes="AA">
                                      <p:cBhvr>
                                        <p:cTn id="236" dur="1500" fill="hold"/>
                                        <p:tgtEl>
                                          <p:spTgt spid="111"/>
                                        </p:tgtEl>
                                        <p:attrNameLst>
                                          <p:attrName>ppt_x</p:attrName>
                                          <p:attrName>ppt_y</p:attrName>
                                        </p:attrNameLst>
                                      </p:cBhvr>
                                      <p:rCtr x="-5310" y="9487"/>
                                    </p:animMotion>
                                  </p:childTnLst>
                                </p:cTn>
                              </p:par>
                              <p:par>
                                <p:cTn id="237" presetID="6" presetClass="emph" presetSubtype="0" decel="100000" fill="hold" grpId="2" nodeType="withEffect">
                                  <p:stCondLst>
                                    <p:cond delay="0"/>
                                  </p:stCondLst>
                                  <p:childTnLst>
                                    <p:animScale>
                                      <p:cBhvr>
                                        <p:cTn id="238" dur="1500" fill="hold"/>
                                        <p:tgtEl>
                                          <p:spTgt spid="111"/>
                                        </p:tgtEl>
                                      </p:cBhvr>
                                      <p:by x="100000" y="82350"/>
                                    </p:animScale>
                                  </p:childTnLst>
                                </p:cTn>
                              </p:par>
                              <p:par>
                                <p:cTn id="239" presetID="6" presetClass="emph" presetSubtype="0" decel="100000" fill="hold" grpId="3" nodeType="withEffect">
                                  <p:stCondLst>
                                    <p:cond delay="0"/>
                                  </p:stCondLst>
                                  <p:childTnLst>
                                    <p:animScale>
                                      <p:cBhvr>
                                        <p:cTn id="240" dur="1500" fill="hold"/>
                                        <p:tgtEl>
                                          <p:spTgt spid="111"/>
                                        </p:tgtEl>
                                      </p:cBhvr>
                                      <p:by x="80000" y="100000"/>
                                    </p:animScale>
                                  </p:childTnLst>
                                </p:cTn>
                              </p:par>
                              <p:par>
                                <p:cTn id="241" presetID="42" presetClass="path" presetSubtype="0" accel="50000" decel="50000" fill="hold" grpId="1" nodeType="withEffect">
                                  <p:stCondLst>
                                    <p:cond delay="0"/>
                                  </p:stCondLst>
                                  <p:childTnLst>
                                    <p:animMotion origin="layout" path="M 2.25172E-6 -3.85384E-6 L -0.00996 0.13028 " pathEditMode="relative" rAng="0" ptsTypes="AA">
                                      <p:cBhvr>
                                        <p:cTn id="242" dur="1500" fill="hold"/>
                                        <p:tgtEl>
                                          <p:spTgt spid="112"/>
                                        </p:tgtEl>
                                        <p:attrNameLst>
                                          <p:attrName>ppt_x</p:attrName>
                                          <p:attrName>ppt_y</p:attrName>
                                        </p:attrNameLst>
                                      </p:cBhvr>
                                      <p:rCtr x="-498" y="6514"/>
                                    </p:animMotion>
                                  </p:childTnLst>
                                </p:cTn>
                              </p:par>
                              <p:par>
                                <p:cTn id="243" presetID="6" presetClass="emph" presetSubtype="0" decel="100000" fill="hold" grpId="2" nodeType="withEffect">
                                  <p:stCondLst>
                                    <p:cond delay="0"/>
                                  </p:stCondLst>
                                  <p:childTnLst>
                                    <p:animScale>
                                      <p:cBhvr>
                                        <p:cTn id="244" dur="1500" fill="hold"/>
                                        <p:tgtEl>
                                          <p:spTgt spid="112"/>
                                        </p:tgtEl>
                                      </p:cBhvr>
                                      <p:by x="100000" y="82350"/>
                                    </p:animScale>
                                  </p:childTnLst>
                                </p:cTn>
                              </p:par>
                              <p:par>
                                <p:cTn id="245" presetID="6" presetClass="emph" presetSubtype="0" decel="100000" fill="hold" grpId="3" nodeType="withEffect">
                                  <p:stCondLst>
                                    <p:cond delay="0"/>
                                  </p:stCondLst>
                                  <p:childTnLst>
                                    <p:animScale>
                                      <p:cBhvr>
                                        <p:cTn id="246" dur="1500" fill="hold"/>
                                        <p:tgtEl>
                                          <p:spTgt spid="112"/>
                                        </p:tgtEl>
                                      </p:cBhvr>
                                      <p:by x="80000" y="100000"/>
                                    </p:animScale>
                                  </p:childTnLst>
                                </p:cTn>
                              </p:par>
                              <p:par>
                                <p:cTn id="247" presetID="42" presetClass="path" presetSubtype="0" accel="50000" decel="50000" fill="hold" grpId="1" nodeType="withEffect">
                                  <p:stCondLst>
                                    <p:cond delay="0"/>
                                  </p:stCondLst>
                                  <p:childTnLst>
                                    <p:animMotion origin="layout" path="M -4.85065E-8 1.87472E-6 L 0.01851 0.28574 " pathEditMode="relative" rAng="0" ptsTypes="AA">
                                      <p:cBhvr>
                                        <p:cTn id="248" dur="1500" fill="hold"/>
                                        <p:tgtEl>
                                          <p:spTgt spid="113"/>
                                        </p:tgtEl>
                                        <p:attrNameLst>
                                          <p:attrName>ppt_x</p:attrName>
                                          <p:attrName>ppt_y</p:attrName>
                                        </p:attrNameLst>
                                      </p:cBhvr>
                                      <p:rCtr x="919" y="14276"/>
                                    </p:animMotion>
                                  </p:childTnLst>
                                </p:cTn>
                              </p:par>
                              <p:par>
                                <p:cTn id="249" presetID="6" presetClass="emph" presetSubtype="0" decel="100000" fill="hold" grpId="2" nodeType="withEffect">
                                  <p:stCondLst>
                                    <p:cond delay="0"/>
                                  </p:stCondLst>
                                  <p:childTnLst>
                                    <p:animScale>
                                      <p:cBhvr>
                                        <p:cTn id="250" dur="1500" fill="hold"/>
                                        <p:tgtEl>
                                          <p:spTgt spid="113"/>
                                        </p:tgtEl>
                                      </p:cBhvr>
                                      <p:by x="100000" y="82350"/>
                                    </p:animScale>
                                  </p:childTnLst>
                                </p:cTn>
                              </p:par>
                              <p:par>
                                <p:cTn id="251" presetID="6" presetClass="emph" presetSubtype="0" decel="100000" fill="hold" grpId="3" nodeType="withEffect">
                                  <p:stCondLst>
                                    <p:cond delay="0"/>
                                  </p:stCondLst>
                                  <p:childTnLst>
                                    <p:animScale>
                                      <p:cBhvr>
                                        <p:cTn id="252" dur="1500" fill="hold"/>
                                        <p:tgtEl>
                                          <p:spTgt spid="113"/>
                                        </p:tgtEl>
                                      </p:cBhvr>
                                      <p:by x="80000" y="100000"/>
                                    </p:animScale>
                                  </p:childTnLst>
                                </p:cTn>
                              </p:par>
                              <p:par>
                                <p:cTn id="253" presetID="42" presetClass="path" presetSubtype="0" accel="50000" decel="50000" fill="hold" grpId="1" nodeType="withEffect">
                                  <p:stCondLst>
                                    <p:cond delay="0"/>
                                  </p:stCondLst>
                                  <p:childTnLst>
                                    <p:animMotion origin="layout" path="M -4.85065E-8 1.87472E-6 L -0.05578 0.22288 " pathEditMode="relative" rAng="0" ptsTypes="AA">
                                      <p:cBhvr>
                                        <p:cTn id="254" dur="1500" fill="hold"/>
                                        <p:tgtEl>
                                          <p:spTgt spid="114"/>
                                        </p:tgtEl>
                                        <p:attrNameLst>
                                          <p:attrName>ppt_x</p:attrName>
                                          <p:attrName>ppt_y</p:attrName>
                                        </p:attrNameLst>
                                      </p:cBhvr>
                                      <p:rCtr x="-2796" y="11144"/>
                                    </p:animMotion>
                                  </p:childTnLst>
                                </p:cTn>
                              </p:par>
                              <p:par>
                                <p:cTn id="255" presetID="6" presetClass="emph" presetSubtype="0" decel="100000" fill="hold" grpId="2" nodeType="withEffect">
                                  <p:stCondLst>
                                    <p:cond delay="0"/>
                                  </p:stCondLst>
                                  <p:childTnLst>
                                    <p:animScale>
                                      <p:cBhvr>
                                        <p:cTn id="256" dur="1500" fill="hold"/>
                                        <p:tgtEl>
                                          <p:spTgt spid="114"/>
                                        </p:tgtEl>
                                      </p:cBhvr>
                                      <p:by x="100000" y="82350"/>
                                    </p:animScale>
                                  </p:childTnLst>
                                </p:cTn>
                              </p:par>
                              <p:par>
                                <p:cTn id="257" presetID="6" presetClass="emph" presetSubtype="0" decel="100000" fill="hold" grpId="3" nodeType="withEffect">
                                  <p:stCondLst>
                                    <p:cond delay="0"/>
                                  </p:stCondLst>
                                  <p:childTnLst>
                                    <p:animScale>
                                      <p:cBhvr>
                                        <p:cTn id="258" dur="1500" fill="hold"/>
                                        <p:tgtEl>
                                          <p:spTgt spid="114"/>
                                        </p:tgtEl>
                                      </p:cBhvr>
                                      <p:by x="80000" y="100000"/>
                                    </p:animScale>
                                  </p:childTnLst>
                                </p:cTn>
                              </p:par>
                              <p:par>
                                <p:cTn id="259" presetID="42" presetClass="path" presetSubtype="0" accel="50000" decel="50000" fill="hold" grpId="1" nodeType="withEffect">
                                  <p:stCondLst>
                                    <p:cond delay="0"/>
                                  </p:stCondLst>
                                  <p:childTnLst>
                                    <p:animMotion origin="layout" path="M -4.85065E-8 1.87472E-6 L 0.03051 0.10145 " pathEditMode="relative" rAng="0" ptsTypes="AA">
                                      <p:cBhvr>
                                        <p:cTn id="260" dur="1500" fill="hold"/>
                                        <p:tgtEl>
                                          <p:spTgt spid="115"/>
                                        </p:tgtEl>
                                        <p:attrNameLst>
                                          <p:attrName>ppt_x</p:attrName>
                                          <p:attrName>ppt_y</p:attrName>
                                        </p:attrNameLst>
                                      </p:cBhvr>
                                      <p:rCtr x="1519" y="5061"/>
                                    </p:animMotion>
                                  </p:childTnLst>
                                </p:cTn>
                              </p:par>
                              <p:par>
                                <p:cTn id="261" presetID="6" presetClass="emph" presetSubtype="0" decel="100000" fill="hold" grpId="2" nodeType="withEffect">
                                  <p:stCondLst>
                                    <p:cond delay="0"/>
                                  </p:stCondLst>
                                  <p:childTnLst>
                                    <p:animScale>
                                      <p:cBhvr>
                                        <p:cTn id="262" dur="1500" fill="hold"/>
                                        <p:tgtEl>
                                          <p:spTgt spid="115"/>
                                        </p:tgtEl>
                                      </p:cBhvr>
                                      <p:by x="100000" y="82350"/>
                                    </p:animScale>
                                  </p:childTnLst>
                                </p:cTn>
                              </p:par>
                              <p:par>
                                <p:cTn id="263" presetID="6" presetClass="emph" presetSubtype="0" decel="100000" fill="hold" grpId="3" nodeType="withEffect">
                                  <p:stCondLst>
                                    <p:cond delay="0"/>
                                  </p:stCondLst>
                                  <p:childTnLst>
                                    <p:animScale>
                                      <p:cBhvr>
                                        <p:cTn id="264" dur="1500" fill="hold"/>
                                        <p:tgtEl>
                                          <p:spTgt spid="115"/>
                                        </p:tgtEl>
                                      </p:cBhvr>
                                      <p:by x="8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3" grpId="2" animBg="1"/>
      <p:bldP spid="53" grpId="3" animBg="1"/>
      <p:bldP spid="64" grpId="0"/>
      <p:bldP spid="65" grpId="0" animBg="1"/>
      <p:bldP spid="66" grpId="0" animBg="1"/>
      <p:bldP spid="67" grpId="0" animBg="1"/>
      <p:bldP spid="68" grpId="0" animBg="1"/>
      <p:bldP spid="69" grpId="0" animBg="1"/>
      <p:bldP spid="70" grpId="0" animBg="1"/>
      <p:bldP spid="70" grpId="1" animBg="1"/>
      <p:bldP spid="70" grpId="2" animBg="1"/>
      <p:bldP spid="70" grpId="3" animBg="1"/>
      <p:bldP spid="71" grpId="0"/>
      <p:bldP spid="72" grpId="0" animBg="1"/>
      <p:bldP spid="73" grpId="0"/>
      <p:bldP spid="96" grpId="0" animBg="1"/>
      <p:bldP spid="96" grpId="1" animBg="1"/>
      <p:bldP spid="96" grpId="2" animBg="1"/>
      <p:bldP spid="96" grpId="3" animBg="1"/>
      <p:bldP spid="97" grpId="0" animBg="1"/>
      <p:bldP spid="97" grpId="1" animBg="1"/>
      <p:bldP spid="97" grpId="2" animBg="1"/>
      <p:bldP spid="97" grpId="3" animBg="1"/>
      <p:bldP spid="98" grpId="0" animBg="1"/>
      <p:bldP spid="98" grpId="1" animBg="1"/>
      <p:bldP spid="98" grpId="2" animBg="1"/>
      <p:bldP spid="98" grpId="3" animBg="1"/>
      <p:bldP spid="99" grpId="0" animBg="1"/>
      <p:bldP spid="99" grpId="1" animBg="1"/>
      <p:bldP spid="99" grpId="2" animBg="1"/>
      <p:bldP spid="99" grpId="3" animBg="1"/>
      <p:bldP spid="100" grpId="0" animBg="1"/>
      <p:bldP spid="100" grpId="1" animBg="1"/>
      <p:bldP spid="100" grpId="2" animBg="1"/>
      <p:bldP spid="100" grpId="3" animBg="1"/>
      <p:bldP spid="101" grpId="0" animBg="1"/>
      <p:bldP spid="101" grpId="1" animBg="1"/>
      <p:bldP spid="101" grpId="2" animBg="1"/>
      <p:bldP spid="101" grpId="3" animBg="1"/>
      <p:bldP spid="102" grpId="0" animBg="1"/>
      <p:bldP spid="102" grpId="1" animBg="1"/>
      <p:bldP spid="102" grpId="2" animBg="1"/>
      <p:bldP spid="102" grpId="3" animBg="1"/>
      <p:bldP spid="103" grpId="0" animBg="1"/>
      <p:bldP spid="103" grpId="1" animBg="1"/>
      <p:bldP spid="103" grpId="2" animBg="1"/>
      <p:bldP spid="103" grpId="3" animBg="1"/>
      <p:bldP spid="104" grpId="0" animBg="1"/>
      <p:bldP spid="104" grpId="1" animBg="1"/>
      <p:bldP spid="104" grpId="2" animBg="1"/>
      <p:bldP spid="104" grpId="3" animBg="1"/>
      <p:bldP spid="105" grpId="0" animBg="1"/>
      <p:bldP spid="105" grpId="1" animBg="1"/>
      <p:bldP spid="105" grpId="2" animBg="1"/>
      <p:bldP spid="105" grpId="3" animBg="1"/>
      <p:bldP spid="106" grpId="0" animBg="1"/>
      <p:bldP spid="106" grpId="1" animBg="1"/>
      <p:bldP spid="106" grpId="2" animBg="1"/>
      <p:bldP spid="106" grpId="3" animBg="1"/>
      <p:bldP spid="107" grpId="0" animBg="1"/>
      <p:bldP spid="107" grpId="1" animBg="1"/>
      <p:bldP spid="107" grpId="2" animBg="1"/>
      <p:bldP spid="107" grpId="3" animBg="1"/>
      <p:bldP spid="108" grpId="0" animBg="1"/>
      <p:bldP spid="108" grpId="1" animBg="1"/>
      <p:bldP spid="108" grpId="2" animBg="1"/>
      <p:bldP spid="108" grpId="3" animBg="1"/>
      <p:bldP spid="109" grpId="0" animBg="1"/>
      <p:bldP spid="109" grpId="1" animBg="1"/>
      <p:bldP spid="109" grpId="2" animBg="1"/>
      <p:bldP spid="109" grpId="3" animBg="1"/>
      <p:bldP spid="110" grpId="0" animBg="1"/>
      <p:bldP spid="110" grpId="1" animBg="1"/>
      <p:bldP spid="110" grpId="2" animBg="1"/>
      <p:bldP spid="110" grpId="3" animBg="1"/>
      <p:bldP spid="111" grpId="0" animBg="1"/>
      <p:bldP spid="111" grpId="1" animBg="1"/>
      <p:bldP spid="111" grpId="2" animBg="1"/>
      <p:bldP spid="111" grpId="3" animBg="1"/>
      <p:bldP spid="112" grpId="0" animBg="1"/>
      <p:bldP spid="112" grpId="1" animBg="1"/>
      <p:bldP spid="112" grpId="2" animBg="1"/>
      <p:bldP spid="112" grpId="3" animBg="1"/>
      <p:bldP spid="113" grpId="0" animBg="1"/>
      <p:bldP spid="113" grpId="1" animBg="1"/>
      <p:bldP spid="113" grpId="2" animBg="1"/>
      <p:bldP spid="113" grpId="3" animBg="1"/>
      <p:bldP spid="114" grpId="0" animBg="1"/>
      <p:bldP spid="114" grpId="1" animBg="1"/>
      <p:bldP spid="114" grpId="2" animBg="1"/>
      <p:bldP spid="114" grpId="3" animBg="1"/>
      <p:bldP spid="115" grpId="0" animBg="1"/>
      <p:bldP spid="115" grpId="1" animBg="1"/>
      <p:bldP spid="115" grpId="2" animBg="1"/>
      <p:bldP spid="115" grpId="3" animBg="1"/>
      <p:bldP spid="116" grpId="0"/>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a:t>Accelerate application development and deployment</a:t>
            </a:r>
          </a:p>
          <a:p>
            <a:r>
              <a:rPr lang="en-US"/>
              <a:t>Increase consistency between environments</a:t>
            </a:r>
          </a:p>
          <a:p>
            <a:r>
              <a:rPr lang="en-US"/>
              <a:t>Better utilize resources with increased density</a:t>
            </a:r>
          </a:p>
          <a:p>
            <a:r>
              <a:rPr lang="en-US"/>
              <a:t>Support microservice architectures</a:t>
            </a:r>
          </a:p>
          <a:p>
            <a:r>
              <a:rPr lang="en-US"/>
              <a:t>Leverage vibrant community of images and tooling</a:t>
            </a:r>
            <a:endParaRPr lang="en-US" dirty="0"/>
          </a:p>
        </p:txBody>
      </p:sp>
      <p:sp>
        <p:nvSpPr>
          <p:cNvPr id="2" name="Title 1"/>
          <p:cNvSpPr>
            <a:spLocks noGrp="1"/>
          </p:cNvSpPr>
          <p:nvPr>
            <p:ph type="title"/>
          </p:nvPr>
        </p:nvSpPr>
        <p:spPr/>
        <p:txBody>
          <a:bodyPr/>
          <a:lstStyle/>
          <a:p>
            <a:r>
              <a:rPr lang="en-US"/>
              <a:t>Benefits of containers</a:t>
            </a:r>
            <a:endParaRPr lang="en-US" dirty="0"/>
          </a:p>
        </p:txBody>
      </p:sp>
    </p:spTree>
    <p:extLst>
      <p:ext uri="{BB962C8B-B14F-4D97-AF65-F5344CB8AC3E}">
        <p14:creationId xmlns:p14="http://schemas.microsoft.com/office/powerpoint/2010/main" val="35199525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2511457"/>
          </a:xfrm>
        </p:spPr>
        <p:txBody>
          <a:bodyPr/>
          <a:lstStyle/>
          <a:p>
            <a:r>
              <a:rPr lang="en-US" dirty="0"/>
              <a:t>Container capabilities built directly into Windows Server</a:t>
            </a:r>
          </a:p>
          <a:p>
            <a:r>
              <a:rPr lang="en-US" dirty="0"/>
              <a:t>Deploy and manage containers with PowerShell or Docker</a:t>
            </a:r>
          </a:p>
          <a:p>
            <a:r>
              <a:rPr lang="en-US" dirty="0"/>
              <a:t>Deep integrations with Visual Studio</a:t>
            </a:r>
          </a:p>
          <a:p>
            <a:r>
              <a:rPr lang="en-US" dirty="0"/>
              <a:t>Distributable via Docker Hub</a:t>
            </a:r>
          </a:p>
        </p:txBody>
      </p:sp>
      <p:sp>
        <p:nvSpPr>
          <p:cNvPr id="3" name="Title 2"/>
          <p:cNvSpPr>
            <a:spLocks noGrp="1"/>
          </p:cNvSpPr>
          <p:nvPr>
            <p:ph type="title"/>
          </p:nvPr>
        </p:nvSpPr>
        <p:spPr/>
        <p:txBody>
          <a:bodyPr/>
          <a:lstStyle/>
          <a:p>
            <a:r>
              <a:rPr lang="en-US"/>
              <a:t>Windows Server Containers</a:t>
            </a:r>
            <a:endParaRPr lang="en-US" dirty="0"/>
          </a:p>
        </p:txBody>
      </p:sp>
    </p:spTree>
    <p:extLst>
      <p:ext uri="{BB962C8B-B14F-4D97-AF65-F5344CB8AC3E}">
        <p14:creationId xmlns:p14="http://schemas.microsoft.com/office/powerpoint/2010/main" val="29328454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295274"/>
            <a:ext cx="11889564" cy="917575"/>
          </a:xfrm>
        </p:spPr>
        <p:txBody>
          <a:bodyPr/>
          <a:lstStyle/>
          <a:p>
            <a:r>
              <a:rPr lang="en-US"/>
              <a:t>Hyper-V Containers</a:t>
            </a:r>
            <a:endParaRPr lang="en-US" dirty="0"/>
          </a:p>
        </p:txBody>
      </p:sp>
      <p:sp>
        <p:nvSpPr>
          <p:cNvPr id="2" name="Text Placeholder 1"/>
          <p:cNvSpPr>
            <a:spLocks noGrp="1"/>
          </p:cNvSpPr>
          <p:nvPr>
            <p:ph type="body" sz="quarter" idx="10"/>
          </p:nvPr>
        </p:nvSpPr>
        <p:spPr>
          <a:xfrm>
            <a:off x="274639" y="1212849"/>
            <a:ext cx="5486399" cy="4345805"/>
          </a:xfrm>
        </p:spPr>
        <p:txBody>
          <a:bodyPr/>
          <a:lstStyle/>
          <a:p>
            <a:r>
              <a:rPr lang="en-US" dirty="0"/>
              <a:t>Higher level of isolation and security for containers</a:t>
            </a:r>
          </a:p>
          <a:p>
            <a:r>
              <a:rPr lang="en-US" dirty="0"/>
              <a:t>Useful for sensitive workloads</a:t>
            </a:r>
          </a:p>
          <a:p>
            <a:r>
              <a:rPr lang="en-US" dirty="0"/>
              <a:t>Same image, same commands, same APIs</a:t>
            </a:r>
          </a:p>
          <a:p>
            <a:r>
              <a:rPr lang="en-US" dirty="0"/>
              <a:t>Does not share kernel</a:t>
            </a:r>
          </a:p>
          <a:p>
            <a:r>
              <a:rPr lang="en-US" dirty="0"/>
              <a:t>Built on Hyper-V technology</a:t>
            </a:r>
          </a:p>
        </p:txBody>
      </p:sp>
      <p:sp>
        <p:nvSpPr>
          <p:cNvPr id="14" name="Rectangle 13"/>
          <p:cNvSpPr/>
          <p:nvPr/>
        </p:nvSpPr>
        <p:spPr bwMode="auto">
          <a:xfrm>
            <a:off x="6675438" y="1759744"/>
            <a:ext cx="5303838" cy="4389437"/>
          </a:xfrm>
          <a:prstGeom prst="rect">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5" name="Rectangle 14"/>
          <p:cNvSpPr/>
          <p:nvPr/>
        </p:nvSpPr>
        <p:spPr bwMode="auto">
          <a:xfrm>
            <a:off x="6904037" y="5187157"/>
            <a:ext cx="4846637" cy="731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Physical Server</a:t>
            </a:r>
          </a:p>
        </p:txBody>
      </p:sp>
      <p:sp>
        <p:nvSpPr>
          <p:cNvPr id="16" name="Rectangle 15"/>
          <p:cNvSpPr/>
          <p:nvPr/>
        </p:nvSpPr>
        <p:spPr bwMode="auto">
          <a:xfrm>
            <a:off x="6904037" y="4273652"/>
            <a:ext cx="4846637" cy="7315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Hypervisor</a:t>
            </a:r>
          </a:p>
        </p:txBody>
      </p:sp>
      <p:sp>
        <p:nvSpPr>
          <p:cNvPr id="17" name="Rectangle 16"/>
          <p:cNvSpPr/>
          <p:nvPr/>
        </p:nvSpPr>
        <p:spPr bwMode="auto">
          <a:xfrm>
            <a:off x="6904037" y="3543616"/>
            <a:ext cx="2332039" cy="5486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dirty="0">
                <a:gradFill>
                  <a:gsLst>
                    <a:gs pos="0">
                      <a:srgbClr val="FFFFFF"/>
                    </a:gs>
                    <a:gs pos="100000">
                      <a:srgbClr val="FFFFFF"/>
                    </a:gs>
                  </a:gsLst>
                  <a:lin ang="5400000" scaled="0"/>
                </a:gradFill>
                <a:ea typeface="Segoe UI" pitchFamily="34" charset="0"/>
                <a:cs typeface="Segoe UI" pitchFamily="34" charset="0"/>
              </a:rPr>
              <a:t>Windows Guest OS</a:t>
            </a:r>
          </a:p>
        </p:txBody>
      </p:sp>
      <p:sp>
        <p:nvSpPr>
          <p:cNvPr id="18" name="Rectangle 17"/>
          <p:cNvSpPr/>
          <p:nvPr/>
        </p:nvSpPr>
        <p:spPr bwMode="auto">
          <a:xfrm>
            <a:off x="6904037" y="1986270"/>
            <a:ext cx="2332039" cy="1570384"/>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A</a:t>
            </a:r>
          </a:p>
        </p:txBody>
      </p:sp>
      <p:sp>
        <p:nvSpPr>
          <p:cNvPr id="19" name="Rectangle 18"/>
          <p:cNvSpPr/>
          <p:nvPr/>
        </p:nvSpPr>
        <p:spPr bwMode="auto">
          <a:xfrm>
            <a:off x="9418635" y="3542234"/>
            <a:ext cx="2332039" cy="5486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dirty="0">
                <a:gradFill>
                  <a:gsLst>
                    <a:gs pos="0">
                      <a:srgbClr val="FFFFFF"/>
                    </a:gs>
                    <a:gs pos="100000">
                      <a:srgbClr val="FFFFFF"/>
                    </a:gs>
                  </a:gsLst>
                  <a:lin ang="5400000" scaled="0"/>
                </a:gradFill>
                <a:ea typeface="Segoe UI" pitchFamily="34" charset="0"/>
                <a:cs typeface="Segoe UI" pitchFamily="34" charset="0"/>
              </a:rPr>
              <a:t>Windows Guest OS</a:t>
            </a:r>
          </a:p>
        </p:txBody>
      </p:sp>
      <p:sp>
        <p:nvSpPr>
          <p:cNvPr id="20" name="Rectangle 19"/>
          <p:cNvSpPr/>
          <p:nvPr/>
        </p:nvSpPr>
        <p:spPr bwMode="auto">
          <a:xfrm>
            <a:off x="9418635" y="1986269"/>
            <a:ext cx="2332039" cy="1555965"/>
          </a:xfrm>
          <a:prstGeom prst="rect">
            <a:avLst/>
          </a:prstGeom>
          <a:solidFill>
            <a:schemeClr val="accent4">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Application B</a:t>
            </a:r>
          </a:p>
        </p:txBody>
      </p:sp>
      <p:sp>
        <p:nvSpPr>
          <p:cNvPr id="21" name="Rectangle 20"/>
          <p:cNvSpPr/>
          <p:nvPr/>
        </p:nvSpPr>
        <p:spPr bwMode="auto">
          <a:xfrm>
            <a:off x="6904037" y="1986269"/>
            <a:ext cx="2332039" cy="2104605"/>
          </a:xfrm>
          <a:prstGeom prst="rect">
            <a:avLst/>
          </a:prstGeom>
          <a:noFill/>
          <a:ln w="76200">
            <a:solidFill>
              <a:srgbClr val="C0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TextBox 21"/>
          <p:cNvSpPr txBox="1"/>
          <p:nvPr/>
        </p:nvSpPr>
        <p:spPr>
          <a:xfrm>
            <a:off x="6935610" y="754061"/>
            <a:ext cx="2268890" cy="544765"/>
          </a:xfrm>
          <a:prstGeom prst="rect">
            <a:avLst/>
          </a:prstGeom>
          <a:noFill/>
        </p:spPr>
        <p:txBody>
          <a:bodyPr wrap="none" lIns="182880" tIns="146304" rIns="182880" bIns="146304" rtlCol="0">
            <a:spAutoFit/>
          </a:bodyPr>
          <a:lstStyle/>
          <a:p>
            <a:pPr algn="ctr">
              <a:lnSpc>
                <a:spcPct val="90000"/>
              </a:lnSpc>
              <a:spcAft>
                <a:spcPts val="600"/>
              </a:spcAft>
            </a:pPr>
            <a:r>
              <a:rPr lang="en-US" dirty="0">
                <a:solidFill>
                  <a:srgbClr val="C00000"/>
                </a:solidFill>
              </a:rPr>
              <a:t>Hyper-V Container</a:t>
            </a:r>
          </a:p>
        </p:txBody>
      </p:sp>
      <p:sp>
        <p:nvSpPr>
          <p:cNvPr id="25" name="TextBox 24"/>
          <p:cNvSpPr txBox="1"/>
          <p:nvPr/>
        </p:nvSpPr>
        <p:spPr>
          <a:xfrm>
            <a:off x="9450208" y="752679"/>
            <a:ext cx="2268890" cy="544765"/>
          </a:xfrm>
          <a:prstGeom prst="rect">
            <a:avLst/>
          </a:prstGeom>
          <a:noFill/>
        </p:spPr>
        <p:txBody>
          <a:bodyPr wrap="none" lIns="182880" tIns="146304" rIns="182880" bIns="146304" rtlCol="0">
            <a:spAutoFit/>
          </a:bodyPr>
          <a:lstStyle/>
          <a:p>
            <a:pPr algn="ctr">
              <a:lnSpc>
                <a:spcPct val="90000"/>
              </a:lnSpc>
              <a:spcAft>
                <a:spcPts val="600"/>
              </a:spcAft>
            </a:pPr>
            <a:r>
              <a:rPr lang="en-US" dirty="0">
                <a:solidFill>
                  <a:srgbClr val="C00000"/>
                </a:solidFill>
              </a:rPr>
              <a:t>Hyper-V Container</a:t>
            </a:r>
          </a:p>
        </p:txBody>
      </p:sp>
      <p:sp>
        <p:nvSpPr>
          <p:cNvPr id="26" name="Rectangle 25"/>
          <p:cNvSpPr/>
          <p:nvPr/>
        </p:nvSpPr>
        <p:spPr bwMode="auto">
          <a:xfrm>
            <a:off x="9418638" y="1980378"/>
            <a:ext cx="2332039" cy="2104605"/>
          </a:xfrm>
          <a:prstGeom prst="rect">
            <a:avLst/>
          </a:prstGeom>
          <a:noFill/>
          <a:ln w="76200">
            <a:solidFill>
              <a:srgbClr val="C0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8" name="Straight Connector 27"/>
          <p:cNvCxnSpPr/>
          <p:nvPr/>
        </p:nvCxnSpPr>
        <p:spPr>
          <a:xfrm flipV="1">
            <a:off x="8070055" y="1212849"/>
            <a:ext cx="0" cy="767529"/>
          </a:xfrm>
          <a:prstGeom prst="line">
            <a:avLst/>
          </a:prstGeom>
          <a:ln w="76200">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10584653" y="1212849"/>
            <a:ext cx="0" cy="767529"/>
          </a:xfrm>
          <a:prstGeom prst="line">
            <a:avLst/>
          </a:prstGeom>
          <a:ln w="76200">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4540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Container workflow</a:t>
            </a:r>
          </a:p>
        </p:txBody>
      </p:sp>
      <p:pic>
        <p:nvPicPr>
          <p:cNvPr id="5" name="Picture 4"/>
          <p:cNvPicPr>
            <a:picLocks noChangeAspect="1"/>
          </p:cNvPicPr>
          <p:nvPr/>
        </p:nvPicPr>
        <p:blipFill>
          <a:blip r:embed="rId2">
            <a:duotone>
              <a:schemeClr val="accent1">
                <a:shade val="45000"/>
                <a:satMod val="135000"/>
              </a:schemeClr>
              <a:prstClr val="white"/>
            </a:duotone>
          </a:blip>
          <a:stretch>
            <a:fillRect/>
          </a:stretch>
        </p:blipFill>
        <p:spPr>
          <a:xfrm>
            <a:off x="3954344" y="1664051"/>
            <a:ext cx="3670110" cy="1786283"/>
          </a:xfrm>
          <a:prstGeom prst="rect">
            <a:avLst/>
          </a:prstGeom>
        </p:spPr>
      </p:pic>
      <p:sp>
        <p:nvSpPr>
          <p:cNvPr id="6" name="Freeform 19"/>
          <p:cNvSpPr>
            <a:spLocks noChangeAspect="1" noEditPoints="1"/>
          </p:cNvSpPr>
          <p:nvPr/>
        </p:nvSpPr>
        <p:spPr bwMode="auto">
          <a:xfrm>
            <a:off x="1211359" y="2701070"/>
            <a:ext cx="2212670" cy="1831488"/>
          </a:xfrm>
          <a:custGeom>
            <a:avLst/>
            <a:gdLst>
              <a:gd name="T0" fmla="*/ 363 w 400"/>
              <a:gd name="T1" fmla="*/ 109 h 330"/>
              <a:gd name="T2" fmla="*/ 340 w 400"/>
              <a:gd name="T3" fmla="*/ 131 h 330"/>
              <a:gd name="T4" fmla="*/ 363 w 400"/>
              <a:gd name="T5" fmla="*/ 154 h 330"/>
              <a:gd name="T6" fmla="*/ 385 w 400"/>
              <a:gd name="T7" fmla="*/ 131 h 330"/>
              <a:gd name="T8" fmla="*/ 363 w 400"/>
              <a:gd name="T9" fmla="*/ 109 h 330"/>
              <a:gd name="T10" fmla="*/ 37 w 400"/>
              <a:gd name="T11" fmla="*/ 109 h 330"/>
              <a:gd name="T12" fmla="*/ 15 w 400"/>
              <a:gd name="T13" fmla="*/ 131 h 330"/>
              <a:gd name="T14" fmla="*/ 37 w 400"/>
              <a:gd name="T15" fmla="*/ 154 h 330"/>
              <a:gd name="T16" fmla="*/ 60 w 400"/>
              <a:gd name="T17" fmla="*/ 131 h 330"/>
              <a:gd name="T18" fmla="*/ 37 w 400"/>
              <a:gd name="T19" fmla="*/ 109 h 330"/>
              <a:gd name="T20" fmla="*/ 295 w 400"/>
              <a:gd name="T21" fmla="*/ 67 h 330"/>
              <a:gd name="T22" fmla="*/ 262 w 400"/>
              <a:gd name="T23" fmla="*/ 101 h 330"/>
              <a:gd name="T24" fmla="*/ 295 w 400"/>
              <a:gd name="T25" fmla="*/ 135 h 330"/>
              <a:gd name="T26" fmla="*/ 329 w 400"/>
              <a:gd name="T27" fmla="*/ 101 h 330"/>
              <a:gd name="T28" fmla="*/ 295 w 400"/>
              <a:gd name="T29" fmla="*/ 67 h 330"/>
              <a:gd name="T30" fmla="*/ 400 w 400"/>
              <a:gd name="T31" fmla="*/ 272 h 330"/>
              <a:gd name="T32" fmla="*/ 362 w 400"/>
              <a:gd name="T33" fmla="*/ 272 h 330"/>
              <a:gd name="T34" fmla="*/ 362 w 400"/>
              <a:gd name="T35" fmla="*/ 202 h 330"/>
              <a:gd name="T36" fmla="*/ 352 w 400"/>
              <a:gd name="T37" fmla="*/ 169 h 330"/>
              <a:gd name="T38" fmla="*/ 363 w 400"/>
              <a:gd name="T39" fmla="*/ 167 h 330"/>
              <a:gd name="T40" fmla="*/ 400 w 400"/>
              <a:gd name="T41" fmla="*/ 204 h 330"/>
              <a:gd name="T42" fmla="*/ 400 w 400"/>
              <a:gd name="T43" fmla="*/ 272 h 330"/>
              <a:gd name="T44" fmla="*/ 105 w 400"/>
              <a:gd name="T45" fmla="*/ 67 h 330"/>
              <a:gd name="T46" fmla="*/ 71 w 400"/>
              <a:gd name="T47" fmla="*/ 101 h 330"/>
              <a:gd name="T48" fmla="*/ 105 w 400"/>
              <a:gd name="T49" fmla="*/ 135 h 330"/>
              <a:gd name="T50" fmla="*/ 138 w 400"/>
              <a:gd name="T51" fmla="*/ 101 h 330"/>
              <a:gd name="T52" fmla="*/ 105 w 400"/>
              <a:gd name="T53" fmla="*/ 67 h 330"/>
              <a:gd name="T54" fmla="*/ 37 w 400"/>
              <a:gd name="T55" fmla="*/ 167 h 330"/>
              <a:gd name="T56" fmla="*/ 48 w 400"/>
              <a:gd name="T57" fmla="*/ 169 h 330"/>
              <a:gd name="T58" fmla="*/ 38 w 400"/>
              <a:gd name="T59" fmla="*/ 202 h 330"/>
              <a:gd name="T60" fmla="*/ 38 w 400"/>
              <a:gd name="T61" fmla="*/ 272 h 330"/>
              <a:gd name="T62" fmla="*/ 0 w 400"/>
              <a:gd name="T63" fmla="*/ 272 h 330"/>
              <a:gd name="T64" fmla="*/ 0 w 400"/>
              <a:gd name="T65" fmla="*/ 204 h 330"/>
              <a:gd name="T66" fmla="*/ 37 w 400"/>
              <a:gd name="T67" fmla="*/ 167 h 330"/>
              <a:gd name="T68" fmla="*/ 200 w 400"/>
              <a:gd name="T69" fmla="*/ 0 h 330"/>
              <a:gd name="T70" fmla="*/ 150 w 400"/>
              <a:gd name="T71" fmla="*/ 50 h 330"/>
              <a:gd name="T72" fmla="*/ 200 w 400"/>
              <a:gd name="T73" fmla="*/ 100 h 330"/>
              <a:gd name="T74" fmla="*/ 250 w 400"/>
              <a:gd name="T75" fmla="*/ 50 h 330"/>
              <a:gd name="T76" fmla="*/ 200 w 400"/>
              <a:gd name="T77" fmla="*/ 0 h 330"/>
              <a:gd name="T78" fmla="*/ 349 w 400"/>
              <a:gd name="T79" fmla="*/ 299 h 330"/>
              <a:gd name="T80" fmla="*/ 290 w 400"/>
              <a:gd name="T81" fmla="*/ 299 h 330"/>
              <a:gd name="T82" fmla="*/ 290 w 400"/>
              <a:gd name="T83" fmla="*/ 191 h 330"/>
              <a:gd name="T84" fmla="*/ 280 w 400"/>
              <a:gd name="T85" fmla="*/ 150 h 330"/>
              <a:gd name="T86" fmla="*/ 295 w 400"/>
              <a:gd name="T87" fmla="*/ 148 h 330"/>
              <a:gd name="T88" fmla="*/ 349 w 400"/>
              <a:gd name="T89" fmla="*/ 202 h 330"/>
              <a:gd name="T90" fmla="*/ 349 w 400"/>
              <a:gd name="T91" fmla="*/ 299 h 330"/>
              <a:gd name="T92" fmla="*/ 110 w 400"/>
              <a:gd name="T93" fmla="*/ 191 h 330"/>
              <a:gd name="T94" fmla="*/ 110 w 400"/>
              <a:gd name="T95" fmla="*/ 299 h 330"/>
              <a:gd name="T96" fmla="*/ 51 w 400"/>
              <a:gd name="T97" fmla="*/ 299 h 330"/>
              <a:gd name="T98" fmla="*/ 51 w 400"/>
              <a:gd name="T99" fmla="*/ 202 h 330"/>
              <a:gd name="T100" fmla="*/ 105 w 400"/>
              <a:gd name="T101" fmla="*/ 148 h 330"/>
              <a:gd name="T102" fmla="*/ 120 w 400"/>
              <a:gd name="T103" fmla="*/ 150 h 330"/>
              <a:gd name="T104" fmla="*/ 110 w 400"/>
              <a:gd name="T105" fmla="*/ 191 h 330"/>
              <a:gd name="T106" fmla="*/ 122 w 400"/>
              <a:gd name="T107" fmla="*/ 330 h 330"/>
              <a:gd name="T108" fmla="*/ 278 w 400"/>
              <a:gd name="T109" fmla="*/ 330 h 330"/>
              <a:gd name="T110" fmla="*/ 278 w 400"/>
              <a:gd name="T111" fmla="*/ 191 h 330"/>
              <a:gd name="T112" fmla="*/ 200 w 400"/>
              <a:gd name="T113" fmla="*/ 113 h 330"/>
              <a:gd name="T114" fmla="*/ 122 w 400"/>
              <a:gd name="T115" fmla="*/ 191 h 330"/>
              <a:gd name="T116" fmla="*/ 122 w 400"/>
              <a:gd name="T117"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330">
                <a:moveTo>
                  <a:pt x="363" y="109"/>
                </a:moveTo>
                <a:cubicBezTo>
                  <a:pt x="350" y="109"/>
                  <a:pt x="340" y="119"/>
                  <a:pt x="340" y="131"/>
                </a:cubicBezTo>
                <a:cubicBezTo>
                  <a:pt x="340" y="144"/>
                  <a:pt x="350" y="154"/>
                  <a:pt x="363" y="154"/>
                </a:cubicBezTo>
                <a:cubicBezTo>
                  <a:pt x="375" y="154"/>
                  <a:pt x="385" y="144"/>
                  <a:pt x="385" y="131"/>
                </a:cubicBezTo>
                <a:cubicBezTo>
                  <a:pt x="385" y="119"/>
                  <a:pt x="375" y="109"/>
                  <a:pt x="363" y="109"/>
                </a:cubicBezTo>
                <a:close/>
                <a:moveTo>
                  <a:pt x="37" y="109"/>
                </a:moveTo>
                <a:cubicBezTo>
                  <a:pt x="25" y="109"/>
                  <a:pt x="15" y="119"/>
                  <a:pt x="15" y="131"/>
                </a:cubicBezTo>
                <a:cubicBezTo>
                  <a:pt x="15" y="144"/>
                  <a:pt x="25" y="154"/>
                  <a:pt x="37" y="154"/>
                </a:cubicBezTo>
                <a:cubicBezTo>
                  <a:pt x="50" y="154"/>
                  <a:pt x="60" y="144"/>
                  <a:pt x="60" y="131"/>
                </a:cubicBezTo>
                <a:cubicBezTo>
                  <a:pt x="60" y="119"/>
                  <a:pt x="50" y="109"/>
                  <a:pt x="37" y="109"/>
                </a:cubicBezTo>
                <a:close/>
                <a:moveTo>
                  <a:pt x="295" y="67"/>
                </a:moveTo>
                <a:cubicBezTo>
                  <a:pt x="277" y="67"/>
                  <a:pt x="262" y="83"/>
                  <a:pt x="262" y="101"/>
                </a:cubicBezTo>
                <a:cubicBezTo>
                  <a:pt x="262" y="120"/>
                  <a:pt x="277" y="135"/>
                  <a:pt x="295" y="135"/>
                </a:cubicBezTo>
                <a:cubicBezTo>
                  <a:pt x="314" y="135"/>
                  <a:pt x="329" y="120"/>
                  <a:pt x="329" y="101"/>
                </a:cubicBezTo>
                <a:cubicBezTo>
                  <a:pt x="329" y="83"/>
                  <a:pt x="314" y="67"/>
                  <a:pt x="295" y="67"/>
                </a:cubicBezTo>
                <a:close/>
                <a:moveTo>
                  <a:pt x="400" y="272"/>
                </a:moveTo>
                <a:cubicBezTo>
                  <a:pt x="362" y="272"/>
                  <a:pt x="362" y="272"/>
                  <a:pt x="362" y="272"/>
                </a:cubicBezTo>
                <a:cubicBezTo>
                  <a:pt x="362" y="202"/>
                  <a:pt x="362" y="202"/>
                  <a:pt x="362" y="202"/>
                </a:cubicBezTo>
                <a:cubicBezTo>
                  <a:pt x="362" y="190"/>
                  <a:pt x="358" y="178"/>
                  <a:pt x="352" y="169"/>
                </a:cubicBezTo>
                <a:cubicBezTo>
                  <a:pt x="356" y="168"/>
                  <a:pt x="359" y="167"/>
                  <a:pt x="363" y="167"/>
                </a:cubicBezTo>
                <a:cubicBezTo>
                  <a:pt x="383" y="167"/>
                  <a:pt x="400" y="184"/>
                  <a:pt x="400" y="204"/>
                </a:cubicBezTo>
                <a:lnTo>
                  <a:pt x="400" y="272"/>
                </a:lnTo>
                <a:close/>
                <a:moveTo>
                  <a:pt x="105" y="67"/>
                </a:moveTo>
                <a:cubicBezTo>
                  <a:pt x="86" y="67"/>
                  <a:pt x="71" y="83"/>
                  <a:pt x="71" y="101"/>
                </a:cubicBezTo>
                <a:cubicBezTo>
                  <a:pt x="71" y="120"/>
                  <a:pt x="86" y="135"/>
                  <a:pt x="105" y="135"/>
                </a:cubicBezTo>
                <a:cubicBezTo>
                  <a:pt x="123" y="135"/>
                  <a:pt x="138" y="120"/>
                  <a:pt x="138" y="101"/>
                </a:cubicBezTo>
                <a:cubicBezTo>
                  <a:pt x="138" y="83"/>
                  <a:pt x="123" y="67"/>
                  <a:pt x="105" y="67"/>
                </a:cubicBezTo>
                <a:close/>
                <a:moveTo>
                  <a:pt x="37" y="167"/>
                </a:moveTo>
                <a:cubicBezTo>
                  <a:pt x="41" y="167"/>
                  <a:pt x="44" y="168"/>
                  <a:pt x="48" y="169"/>
                </a:cubicBezTo>
                <a:cubicBezTo>
                  <a:pt x="42" y="178"/>
                  <a:pt x="38" y="190"/>
                  <a:pt x="38" y="202"/>
                </a:cubicBezTo>
                <a:cubicBezTo>
                  <a:pt x="38" y="272"/>
                  <a:pt x="38" y="272"/>
                  <a:pt x="38" y="272"/>
                </a:cubicBezTo>
                <a:cubicBezTo>
                  <a:pt x="0" y="272"/>
                  <a:pt x="0" y="272"/>
                  <a:pt x="0" y="272"/>
                </a:cubicBezTo>
                <a:cubicBezTo>
                  <a:pt x="0" y="204"/>
                  <a:pt x="0" y="204"/>
                  <a:pt x="0" y="204"/>
                </a:cubicBezTo>
                <a:cubicBezTo>
                  <a:pt x="0" y="184"/>
                  <a:pt x="17" y="167"/>
                  <a:pt x="37" y="167"/>
                </a:cubicBezTo>
                <a:close/>
                <a:moveTo>
                  <a:pt x="200" y="0"/>
                </a:moveTo>
                <a:cubicBezTo>
                  <a:pt x="173" y="0"/>
                  <a:pt x="150" y="22"/>
                  <a:pt x="150" y="50"/>
                </a:cubicBezTo>
                <a:cubicBezTo>
                  <a:pt x="150" y="77"/>
                  <a:pt x="173" y="100"/>
                  <a:pt x="200" y="100"/>
                </a:cubicBezTo>
                <a:cubicBezTo>
                  <a:pt x="227" y="100"/>
                  <a:pt x="250" y="77"/>
                  <a:pt x="250" y="50"/>
                </a:cubicBezTo>
                <a:cubicBezTo>
                  <a:pt x="250" y="22"/>
                  <a:pt x="227" y="0"/>
                  <a:pt x="200" y="0"/>
                </a:cubicBezTo>
                <a:close/>
                <a:moveTo>
                  <a:pt x="349" y="299"/>
                </a:moveTo>
                <a:cubicBezTo>
                  <a:pt x="290" y="299"/>
                  <a:pt x="290" y="299"/>
                  <a:pt x="290" y="299"/>
                </a:cubicBezTo>
                <a:cubicBezTo>
                  <a:pt x="290" y="191"/>
                  <a:pt x="290" y="191"/>
                  <a:pt x="290" y="191"/>
                </a:cubicBezTo>
                <a:cubicBezTo>
                  <a:pt x="290" y="176"/>
                  <a:pt x="287" y="163"/>
                  <a:pt x="280" y="150"/>
                </a:cubicBezTo>
                <a:cubicBezTo>
                  <a:pt x="285" y="149"/>
                  <a:pt x="290" y="148"/>
                  <a:pt x="295" y="148"/>
                </a:cubicBezTo>
                <a:cubicBezTo>
                  <a:pt x="325" y="148"/>
                  <a:pt x="349" y="172"/>
                  <a:pt x="349" y="202"/>
                </a:cubicBezTo>
                <a:lnTo>
                  <a:pt x="349" y="299"/>
                </a:lnTo>
                <a:close/>
                <a:moveTo>
                  <a:pt x="110" y="191"/>
                </a:moveTo>
                <a:cubicBezTo>
                  <a:pt x="110" y="299"/>
                  <a:pt x="110" y="299"/>
                  <a:pt x="110" y="299"/>
                </a:cubicBezTo>
                <a:cubicBezTo>
                  <a:pt x="51" y="299"/>
                  <a:pt x="51" y="299"/>
                  <a:pt x="51" y="299"/>
                </a:cubicBezTo>
                <a:cubicBezTo>
                  <a:pt x="51" y="202"/>
                  <a:pt x="51" y="202"/>
                  <a:pt x="51" y="202"/>
                </a:cubicBezTo>
                <a:cubicBezTo>
                  <a:pt x="51" y="172"/>
                  <a:pt x="75" y="148"/>
                  <a:pt x="105" y="148"/>
                </a:cubicBezTo>
                <a:cubicBezTo>
                  <a:pt x="110" y="148"/>
                  <a:pt x="115" y="149"/>
                  <a:pt x="120" y="150"/>
                </a:cubicBezTo>
                <a:cubicBezTo>
                  <a:pt x="113" y="163"/>
                  <a:pt x="110" y="176"/>
                  <a:pt x="110" y="191"/>
                </a:cubicBezTo>
                <a:close/>
                <a:moveTo>
                  <a:pt x="122" y="330"/>
                </a:moveTo>
                <a:cubicBezTo>
                  <a:pt x="278" y="330"/>
                  <a:pt x="278" y="330"/>
                  <a:pt x="278" y="330"/>
                </a:cubicBezTo>
                <a:cubicBezTo>
                  <a:pt x="278" y="191"/>
                  <a:pt x="278" y="191"/>
                  <a:pt x="278" y="191"/>
                </a:cubicBezTo>
                <a:cubicBezTo>
                  <a:pt x="278" y="148"/>
                  <a:pt x="243" y="113"/>
                  <a:pt x="200" y="113"/>
                </a:cubicBezTo>
                <a:cubicBezTo>
                  <a:pt x="157" y="113"/>
                  <a:pt x="122" y="148"/>
                  <a:pt x="122" y="191"/>
                </a:cubicBezTo>
                <a:lnTo>
                  <a:pt x="122" y="330"/>
                </a:lnTo>
                <a:close/>
              </a:path>
            </a:pathLst>
          </a:custGeom>
          <a:solidFill>
            <a:schemeClr val="bg1">
              <a:lumMod val="85000"/>
            </a:schemeClr>
          </a:solidFill>
          <a:ln>
            <a:noFill/>
          </a:ln>
          <a:extLst/>
        </p:spPr>
        <p:txBody>
          <a:bodyPr vert="horz" wrap="square" lIns="91427" tIns="45713" rIns="91427" bIns="45713" numCol="1" anchor="t" anchorCtr="0" compatLnSpc="1">
            <a:prstTxWarp prst="textNoShape">
              <a:avLst/>
            </a:prstTxWarp>
          </a:bodyPr>
          <a:lstStyle/>
          <a:p>
            <a:pPr defTabSz="932563">
              <a:defRPr/>
            </a:pPr>
            <a:endParaRPr lang="en-US" kern="0">
              <a:solidFill>
                <a:srgbClr val="505050"/>
              </a:solidFill>
            </a:endParaRPr>
          </a:p>
        </p:txBody>
      </p:sp>
      <p:grpSp>
        <p:nvGrpSpPr>
          <p:cNvPr id="7" name="Group 4"/>
          <p:cNvGrpSpPr>
            <a:grpSpLocks noChangeAspect="1"/>
          </p:cNvGrpSpPr>
          <p:nvPr/>
        </p:nvGrpSpPr>
        <p:grpSpPr bwMode="auto">
          <a:xfrm>
            <a:off x="785281" y="3477020"/>
            <a:ext cx="1923777" cy="1055537"/>
            <a:chOff x="1282" y="1466"/>
            <a:chExt cx="1212" cy="665"/>
          </a:xfrm>
        </p:grpSpPr>
        <p:sp>
          <p:nvSpPr>
            <p:cNvPr id="8" name="Freeform 5"/>
            <p:cNvSpPr>
              <a:spLocks/>
            </p:cNvSpPr>
            <p:nvPr/>
          </p:nvSpPr>
          <p:spPr bwMode="auto">
            <a:xfrm>
              <a:off x="2354" y="2063"/>
              <a:ext cx="140" cy="68"/>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9" name="Freeform 6"/>
            <p:cNvSpPr>
              <a:spLocks/>
            </p:cNvSpPr>
            <p:nvPr/>
          </p:nvSpPr>
          <p:spPr bwMode="auto">
            <a:xfrm>
              <a:off x="2096" y="2064"/>
              <a:ext cx="298" cy="38"/>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0" name="Oval 7"/>
            <p:cNvSpPr>
              <a:spLocks noChangeArrowheads="1"/>
            </p:cNvSpPr>
            <p:nvPr/>
          </p:nvSpPr>
          <p:spPr bwMode="auto">
            <a:xfrm>
              <a:off x="1593" y="1955"/>
              <a:ext cx="311" cy="66"/>
            </a:xfrm>
            <a:prstGeom prst="ellipse">
              <a:avLst/>
            </a:pr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1" name="Freeform 8"/>
            <p:cNvSpPr>
              <a:spLocks/>
            </p:cNvSpPr>
            <p:nvPr/>
          </p:nvSpPr>
          <p:spPr bwMode="auto">
            <a:xfrm>
              <a:off x="1366" y="1466"/>
              <a:ext cx="752" cy="522"/>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2" name="Rectangle 9"/>
            <p:cNvSpPr>
              <a:spLocks noChangeArrowheads="1"/>
            </p:cNvSpPr>
            <p:nvPr/>
          </p:nvSpPr>
          <p:spPr bwMode="auto">
            <a:xfrm>
              <a:off x="1390" y="1490"/>
              <a:ext cx="705" cy="399"/>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3" name="Rectangle 10"/>
            <p:cNvSpPr>
              <a:spLocks noChangeArrowheads="1"/>
            </p:cNvSpPr>
            <p:nvPr/>
          </p:nvSpPr>
          <p:spPr bwMode="auto">
            <a:xfrm>
              <a:off x="1282" y="2095"/>
              <a:ext cx="932" cy="3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4" name="Freeform 11"/>
            <p:cNvSpPr>
              <a:spLocks/>
            </p:cNvSpPr>
            <p:nvPr/>
          </p:nvSpPr>
          <p:spPr bwMode="auto">
            <a:xfrm>
              <a:off x="1282" y="2053"/>
              <a:ext cx="932" cy="42"/>
            </a:xfrm>
            <a:custGeom>
              <a:avLst/>
              <a:gdLst>
                <a:gd name="T0" fmla="*/ 932 w 932"/>
                <a:gd name="T1" fmla="*/ 42 h 42"/>
                <a:gd name="T2" fmla="*/ 0 w 932"/>
                <a:gd name="T3" fmla="*/ 42 h 42"/>
                <a:gd name="T4" fmla="*/ 59 w 932"/>
                <a:gd name="T5" fmla="*/ 0 h 42"/>
                <a:gd name="T6" fmla="*/ 874 w 932"/>
                <a:gd name="T7" fmla="*/ 0 h 42"/>
                <a:gd name="T8" fmla="*/ 932 w 932"/>
                <a:gd name="T9" fmla="*/ 42 h 42"/>
              </a:gdLst>
              <a:ahLst/>
              <a:cxnLst>
                <a:cxn ang="0">
                  <a:pos x="T0" y="T1"/>
                </a:cxn>
                <a:cxn ang="0">
                  <a:pos x="T2" y="T3"/>
                </a:cxn>
                <a:cxn ang="0">
                  <a:pos x="T4" y="T5"/>
                </a:cxn>
                <a:cxn ang="0">
                  <a:pos x="T6" y="T7"/>
                </a:cxn>
                <a:cxn ang="0">
                  <a:pos x="T8" y="T9"/>
                </a:cxn>
              </a:cxnLst>
              <a:rect l="0" t="0" r="r" b="b"/>
              <a:pathLst>
                <a:path w="932" h="42">
                  <a:moveTo>
                    <a:pt x="932" y="42"/>
                  </a:moveTo>
                  <a:lnTo>
                    <a:pt x="0" y="42"/>
                  </a:lnTo>
                  <a:lnTo>
                    <a:pt x="59" y="0"/>
                  </a:lnTo>
                  <a:lnTo>
                    <a:pt x="874" y="0"/>
                  </a:lnTo>
                  <a:lnTo>
                    <a:pt x="932" y="4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15" name="Freeform 13"/>
            <p:cNvSpPr>
              <a:spLocks noEditPoints="1"/>
            </p:cNvSpPr>
            <p:nvPr/>
          </p:nvSpPr>
          <p:spPr bwMode="auto">
            <a:xfrm>
              <a:off x="1662" y="1500"/>
              <a:ext cx="185" cy="157"/>
            </a:xfrm>
            <a:custGeom>
              <a:avLst/>
              <a:gdLst>
                <a:gd name="T0" fmla="*/ 125 w 132"/>
                <a:gd name="T1" fmla="*/ 105 h 112"/>
                <a:gd name="T2" fmla="*/ 0 w 132"/>
                <a:gd name="T3" fmla="*/ 20 h 112"/>
                <a:gd name="T4" fmla="*/ 0 w 132"/>
                <a:gd name="T5" fmla="*/ 112 h 112"/>
                <a:gd name="T6" fmla="*/ 132 w 132"/>
                <a:gd name="T7" fmla="*/ 0 h 112"/>
                <a:gd name="T8" fmla="*/ 0 w 132"/>
                <a:gd name="T9" fmla="*/ 0 h 112"/>
                <a:gd name="T10" fmla="*/ 77 w 132"/>
                <a:gd name="T11" fmla="*/ 63 h 112"/>
                <a:gd name="T12" fmla="*/ 73 w 132"/>
                <a:gd name="T13" fmla="*/ 57 h 112"/>
                <a:gd name="T14" fmla="*/ 69 w 132"/>
                <a:gd name="T15" fmla="*/ 53 h 112"/>
                <a:gd name="T16" fmla="*/ 62 w 132"/>
                <a:gd name="T17" fmla="*/ 49 h 112"/>
                <a:gd name="T18" fmla="*/ 56 w 132"/>
                <a:gd name="T19" fmla="*/ 49 h 112"/>
                <a:gd name="T20" fmla="*/ 49 w 132"/>
                <a:gd name="T21" fmla="*/ 53 h 112"/>
                <a:gd name="T22" fmla="*/ 44 w 132"/>
                <a:gd name="T23" fmla="*/ 57 h 112"/>
                <a:gd name="T24" fmla="*/ 41 w 132"/>
                <a:gd name="T25" fmla="*/ 63 h 112"/>
                <a:gd name="T26" fmla="*/ 40 w 132"/>
                <a:gd name="T27" fmla="*/ 69 h 112"/>
                <a:gd name="T28" fmla="*/ 41 w 132"/>
                <a:gd name="T29" fmla="*/ 76 h 112"/>
                <a:gd name="T30" fmla="*/ 44 w 132"/>
                <a:gd name="T31" fmla="*/ 81 h 112"/>
                <a:gd name="T32" fmla="*/ 50 w 132"/>
                <a:gd name="T33" fmla="*/ 86 h 112"/>
                <a:gd name="T34" fmla="*/ 55 w 132"/>
                <a:gd name="T35" fmla="*/ 88 h 112"/>
                <a:gd name="T36" fmla="*/ 60 w 132"/>
                <a:gd name="T37" fmla="*/ 83 h 112"/>
                <a:gd name="T38" fmla="*/ 67 w 132"/>
                <a:gd name="T39" fmla="*/ 87 h 112"/>
                <a:gd name="T40" fmla="*/ 68 w 132"/>
                <a:gd name="T41" fmla="*/ 79 h 112"/>
                <a:gd name="T42" fmla="*/ 77 w 132"/>
                <a:gd name="T43" fmla="*/ 78 h 112"/>
                <a:gd name="T44" fmla="*/ 73 w 132"/>
                <a:gd name="T45" fmla="*/ 71 h 112"/>
                <a:gd name="T46" fmla="*/ 67 w 132"/>
                <a:gd name="T47" fmla="*/ 69 h 112"/>
                <a:gd name="T48" fmla="*/ 53 w 132"/>
                <a:gd name="T49" fmla="*/ 75 h 112"/>
                <a:gd name="T50" fmla="*/ 59 w 132"/>
                <a:gd name="T51" fmla="*/ 61 h 112"/>
                <a:gd name="T52" fmla="*/ 55 w 132"/>
                <a:gd name="T53" fmla="*/ 69 h 112"/>
                <a:gd name="T54" fmla="*/ 59 w 132"/>
                <a:gd name="T55" fmla="*/ 73 h 112"/>
                <a:gd name="T56" fmla="*/ 91 w 132"/>
                <a:gd name="T57" fmla="*/ 55 h 112"/>
                <a:gd name="T58" fmla="*/ 93 w 132"/>
                <a:gd name="T59" fmla="*/ 51 h 112"/>
                <a:gd name="T60" fmla="*/ 91 w 132"/>
                <a:gd name="T61" fmla="*/ 49 h 112"/>
                <a:gd name="T62" fmla="*/ 86 w 132"/>
                <a:gd name="T63" fmla="*/ 48 h 112"/>
                <a:gd name="T64" fmla="*/ 82 w 132"/>
                <a:gd name="T65" fmla="*/ 44 h 112"/>
                <a:gd name="T66" fmla="*/ 78 w 132"/>
                <a:gd name="T67" fmla="*/ 49 h 112"/>
                <a:gd name="T68" fmla="*/ 74 w 132"/>
                <a:gd name="T69" fmla="*/ 49 h 112"/>
                <a:gd name="T70" fmla="*/ 73 w 132"/>
                <a:gd name="T71" fmla="*/ 52 h 112"/>
                <a:gd name="T72" fmla="*/ 76 w 132"/>
                <a:gd name="T73" fmla="*/ 57 h 112"/>
                <a:gd name="T74" fmla="*/ 73 w 132"/>
                <a:gd name="T75" fmla="*/ 60 h 112"/>
                <a:gd name="T76" fmla="*/ 75 w 132"/>
                <a:gd name="T77" fmla="*/ 62 h 112"/>
                <a:gd name="T78" fmla="*/ 81 w 132"/>
                <a:gd name="T79" fmla="*/ 65 h 112"/>
                <a:gd name="T80" fmla="*/ 85 w 132"/>
                <a:gd name="T81" fmla="*/ 65 h 112"/>
                <a:gd name="T82" fmla="*/ 91 w 132"/>
                <a:gd name="T83" fmla="*/ 62 h 112"/>
                <a:gd name="T84" fmla="*/ 93 w 132"/>
                <a:gd name="T85" fmla="*/ 60 h 112"/>
                <a:gd name="T86" fmla="*/ 91 w 132"/>
                <a:gd name="T87" fmla="*/ 57 h 112"/>
                <a:gd name="T88" fmla="*/ 83 w 132"/>
                <a:gd name="T89" fmla="*/ 58 h 112"/>
                <a:gd name="T90" fmla="*/ 86 w 132"/>
                <a:gd name="T91" fmla="*/ 5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112">
                  <a:moveTo>
                    <a:pt x="7" y="26"/>
                  </a:moveTo>
                  <a:cubicBezTo>
                    <a:pt x="7" y="105"/>
                    <a:pt x="7" y="105"/>
                    <a:pt x="7" y="105"/>
                  </a:cubicBezTo>
                  <a:cubicBezTo>
                    <a:pt x="125" y="105"/>
                    <a:pt x="125" y="105"/>
                    <a:pt x="125" y="105"/>
                  </a:cubicBezTo>
                  <a:cubicBezTo>
                    <a:pt x="125" y="26"/>
                    <a:pt x="125" y="26"/>
                    <a:pt x="125" y="26"/>
                  </a:cubicBezTo>
                  <a:cubicBezTo>
                    <a:pt x="7" y="26"/>
                    <a:pt x="7" y="26"/>
                    <a:pt x="7" y="26"/>
                  </a:cubicBezTo>
                  <a:close/>
                  <a:moveTo>
                    <a:pt x="0" y="20"/>
                  </a:moveTo>
                  <a:cubicBezTo>
                    <a:pt x="132" y="20"/>
                    <a:pt x="132" y="20"/>
                    <a:pt x="132" y="20"/>
                  </a:cubicBezTo>
                  <a:cubicBezTo>
                    <a:pt x="132" y="112"/>
                    <a:pt x="132" y="112"/>
                    <a:pt x="132" y="112"/>
                  </a:cubicBezTo>
                  <a:cubicBezTo>
                    <a:pt x="0" y="112"/>
                    <a:pt x="0" y="112"/>
                    <a:pt x="0" y="112"/>
                  </a:cubicBezTo>
                  <a:cubicBezTo>
                    <a:pt x="0" y="20"/>
                    <a:pt x="0" y="20"/>
                    <a:pt x="0" y="20"/>
                  </a:cubicBezTo>
                  <a:close/>
                  <a:moveTo>
                    <a:pt x="0" y="0"/>
                  </a:moveTo>
                  <a:cubicBezTo>
                    <a:pt x="132" y="0"/>
                    <a:pt x="132" y="0"/>
                    <a:pt x="132" y="0"/>
                  </a:cubicBezTo>
                  <a:cubicBezTo>
                    <a:pt x="132" y="13"/>
                    <a:pt x="132" y="13"/>
                    <a:pt x="132" y="13"/>
                  </a:cubicBezTo>
                  <a:cubicBezTo>
                    <a:pt x="0" y="13"/>
                    <a:pt x="0" y="13"/>
                    <a:pt x="0" y="13"/>
                  </a:cubicBezTo>
                  <a:cubicBezTo>
                    <a:pt x="0" y="0"/>
                    <a:pt x="0" y="0"/>
                    <a:pt x="0" y="0"/>
                  </a:cubicBezTo>
                  <a:close/>
                  <a:moveTo>
                    <a:pt x="79" y="68"/>
                  </a:moveTo>
                  <a:cubicBezTo>
                    <a:pt x="78" y="64"/>
                    <a:pt x="78" y="64"/>
                    <a:pt x="78" y="64"/>
                  </a:cubicBezTo>
                  <a:cubicBezTo>
                    <a:pt x="78" y="64"/>
                    <a:pt x="78" y="63"/>
                    <a:pt x="77" y="63"/>
                  </a:cubicBezTo>
                  <a:cubicBezTo>
                    <a:pt x="71" y="63"/>
                    <a:pt x="71" y="63"/>
                    <a:pt x="71" y="63"/>
                  </a:cubicBezTo>
                  <a:cubicBezTo>
                    <a:pt x="71" y="63"/>
                    <a:pt x="71" y="62"/>
                    <a:pt x="71" y="62"/>
                  </a:cubicBezTo>
                  <a:cubicBezTo>
                    <a:pt x="73" y="57"/>
                    <a:pt x="73" y="57"/>
                    <a:pt x="73" y="57"/>
                  </a:cubicBezTo>
                  <a:cubicBezTo>
                    <a:pt x="73" y="56"/>
                    <a:pt x="73" y="56"/>
                    <a:pt x="73" y="55"/>
                  </a:cubicBezTo>
                  <a:cubicBezTo>
                    <a:pt x="70" y="53"/>
                    <a:pt x="70" y="53"/>
                    <a:pt x="70" y="53"/>
                  </a:cubicBezTo>
                  <a:cubicBezTo>
                    <a:pt x="70" y="53"/>
                    <a:pt x="69" y="53"/>
                    <a:pt x="69" y="53"/>
                  </a:cubicBezTo>
                  <a:cubicBezTo>
                    <a:pt x="64" y="56"/>
                    <a:pt x="64" y="56"/>
                    <a:pt x="64" y="56"/>
                  </a:cubicBezTo>
                  <a:cubicBezTo>
                    <a:pt x="64" y="56"/>
                    <a:pt x="64" y="56"/>
                    <a:pt x="63" y="56"/>
                  </a:cubicBezTo>
                  <a:cubicBezTo>
                    <a:pt x="62" y="49"/>
                    <a:pt x="62" y="49"/>
                    <a:pt x="62" y="49"/>
                  </a:cubicBezTo>
                  <a:cubicBezTo>
                    <a:pt x="62" y="49"/>
                    <a:pt x="61" y="49"/>
                    <a:pt x="61" y="49"/>
                  </a:cubicBezTo>
                  <a:cubicBezTo>
                    <a:pt x="57" y="49"/>
                    <a:pt x="57" y="49"/>
                    <a:pt x="57" y="49"/>
                  </a:cubicBezTo>
                  <a:cubicBezTo>
                    <a:pt x="57" y="49"/>
                    <a:pt x="56" y="49"/>
                    <a:pt x="56" y="49"/>
                  </a:cubicBezTo>
                  <a:cubicBezTo>
                    <a:pt x="55" y="56"/>
                    <a:pt x="55" y="56"/>
                    <a:pt x="55" y="56"/>
                  </a:cubicBezTo>
                  <a:cubicBezTo>
                    <a:pt x="54" y="56"/>
                    <a:pt x="54" y="56"/>
                    <a:pt x="53" y="56"/>
                  </a:cubicBezTo>
                  <a:cubicBezTo>
                    <a:pt x="49" y="53"/>
                    <a:pt x="49" y="53"/>
                    <a:pt x="49" y="53"/>
                  </a:cubicBezTo>
                  <a:cubicBezTo>
                    <a:pt x="48" y="53"/>
                    <a:pt x="48" y="53"/>
                    <a:pt x="48" y="53"/>
                  </a:cubicBezTo>
                  <a:cubicBezTo>
                    <a:pt x="45" y="55"/>
                    <a:pt x="45" y="55"/>
                    <a:pt x="45" y="55"/>
                  </a:cubicBezTo>
                  <a:cubicBezTo>
                    <a:pt x="44" y="56"/>
                    <a:pt x="44" y="56"/>
                    <a:pt x="44" y="57"/>
                  </a:cubicBezTo>
                  <a:cubicBezTo>
                    <a:pt x="47" y="62"/>
                    <a:pt x="47" y="62"/>
                    <a:pt x="47" y="62"/>
                  </a:cubicBezTo>
                  <a:cubicBezTo>
                    <a:pt x="47" y="62"/>
                    <a:pt x="46" y="63"/>
                    <a:pt x="46" y="63"/>
                  </a:cubicBezTo>
                  <a:cubicBezTo>
                    <a:pt x="41" y="63"/>
                    <a:pt x="41" y="63"/>
                    <a:pt x="41" y="63"/>
                  </a:cubicBezTo>
                  <a:cubicBezTo>
                    <a:pt x="40" y="63"/>
                    <a:pt x="40" y="64"/>
                    <a:pt x="40" y="64"/>
                  </a:cubicBezTo>
                  <a:cubicBezTo>
                    <a:pt x="39" y="68"/>
                    <a:pt x="39" y="68"/>
                    <a:pt x="39" y="68"/>
                  </a:cubicBezTo>
                  <a:cubicBezTo>
                    <a:pt x="39" y="68"/>
                    <a:pt x="39" y="68"/>
                    <a:pt x="40" y="69"/>
                  </a:cubicBezTo>
                  <a:cubicBezTo>
                    <a:pt x="45" y="71"/>
                    <a:pt x="45" y="71"/>
                    <a:pt x="45" y="71"/>
                  </a:cubicBezTo>
                  <a:cubicBezTo>
                    <a:pt x="45" y="71"/>
                    <a:pt x="45" y="72"/>
                    <a:pt x="45" y="73"/>
                  </a:cubicBezTo>
                  <a:cubicBezTo>
                    <a:pt x="41" y="76"/>
                    <a:pt x="41" y="76"/>
                    <a:pt x="41" y="76"/>
                  </a:cubicBezTo>
                  <a:cubicBezTo>
                    <a:pt x="41" y="76"/>
                    <a:pt x="41" y="77"/>
                    <a:pt x="41" y="78"/>
                  </a:cubicBezTo>
                  <a:cubicBezTo>
                    <a:pt x="43" y="81"/>
                    <a:pt x="43" y="81"/>
                    <a:pt x="43" y="81"/>
                  </a:cubicBezTo>
                  <a:cubicBezTo>
                    <a:pt x="43" y="81"/>
                    <a:pt x="43" y="81"/>
                    <a:pt x="44" y="81"/>
                  </a:cubicBezTo>
                  <a:cubicBezTo>
                    <a:pt x="49" y="79"/>
                    <a:pt x="49" y="79"/>
                    <a:pt x="49" y="79"/>
                  </a:cubicBezTo>
                  <a:cubicBezTo>
                    <a:pt x="50" y="80"/>
                    <a:pt x="50" y="80"/>
                    <a:pt x="50" y="81"/>
                  </a:cubicBezTo>
                  <a:cubicBezTo>
                    <a:pt x="50" y="86"/>
                    <a:pt x="50" y="86"/>
                    <a:pt x="50" y="86"/>
                  </a:cubicBezTo>
                  <a:cubicBezTo>
                    <a:pt x="50" y="87"/>
                    <a:pt x="50" y="87"/>
                    <a:pt x="50" y="87"/>
                  </a:cubicBezTo>
                  <a:cubicBezTo>
                    <a:pt x="54" y="88"/>
                    <a:pt x="54" y="88"/>
                    <a:pt x="54" y="88"/>
                  </a:cubicBezTo>
                  <a:cubicBezTo>
                    <a:pt x="54" y="88"/>
                    <a:pt x="55" y="88"/>
                    <a:pt x="55" y="88"/>
                  </a:cubicBezTo>
                  <a:cubicBezTo>
                    <a:pt x="58" y="83"/>
                    <a:pt x="58" y="83"/>
                    <a:pt x="58" y="83"/>
                  </a:cubicBezTo>
                  <a:cubicBezTo>
                    <a:pt x="58" y="83"/>
                    <a:pt x="59" y="83"/>
                    <a:pt x="59" y="83"/>
                  </a:cubicBezTo>
                  <a:cubicBezTo>
                    <a:pt x="59" y="83"/>
                    <a:pt x="59" y="83"/>
                    <a:pt x="60" y="83"/>
                  </a:cubicBezTo>
                  <a:cubicBezTo>
                    <a:pt x="63" y="88"/>
                    <a:pt x="63" y="88"/>
                    <a:pt x="63" y="88"/>
                  </a:cubicBezTo>
                  <a:cubicBezTo>
                    <a:pt x="63" y="88"/>
                    <a:pt x="63" y="88"/>
                    <a:pt x="64" y="88"/>
                  </a:cubicBezTo>
                  <a:cubicBezTo>
                    <a:pt x="67" y="87"/>
                    <a:pt x="67" y="87"/>
                    <a:pt x="67" y="87"/>
                  </a:cubicBezTo>
                  <a:cubicBezTo>
                    <a:pt x="68" y="87"/>
                    <a:pt x="68" y="87"/>
                    <a:pt x="68" y="86"/>
                  </a:cubicBezTo>
                  <a:cubicBezTo>
                    <a:pt x="67" y="81"/>
                    <a:pt x="67" y="81"/>
                    <a:pt x="67" y="81"/>
                  </a:cubicBezTo>
                  <a:cubicBezTo>
                    <a:pt x="68" y="80"/>
                    <a:pt x="68" y="80"/>
                    <a:pt x="68" y="79"/>
                  </a:cubicBezTo>
                  <a:cubicBezTo>
                    <a:pt x="74" y="81"/>
                    <a:pt x="74" y="81"/>
                    <a:pt x="74" y="81"/>
                  </a:cubicBezTo>
                  <a:cubicBezTo>
                    <a:pt x="74" y="81"/>
                    <a:pt x="75" y="81"/>
                    <a:pt x="75" y="81"/>
                  </a:cubicBezTo>
                  <a:cubicBezTo>
                    <a:pt x="77" y="78"/>
                    <a:pt x="77" y="78"/>
                    <a:pt x="77" y="78"/>
                  </a:cubicBezTo>
                  <a:cubicBezTo>
                    <a:pt x="77" y="77"/>
                    <a:pt x="77" y="76"/>
                    <a:pt x="77" y="76"/>
                  </a:cubicBezTo>
                  <a:cubicBezTo>
                    <a:pt x="73" y="73"/>
                    <a:pt x="73" y="73"/>
                    <a:pt x="73" y="73"/>
                  </a:cubicBezTo>
                  <a:cubicBezTo>
                    <a:pt x="73" y="72"/>
                    <a:pt x="73" y="71"/>
                    <a:pt x="73" y="71"/>
                  </a:cubicBezTo>
                  <a:cubicBezTo>
                    <a:pt x="78" y="69"/>
                    <a:pt x="78" y="69"/>
                    <a:pt x="78" y="69"/>
                  </a:cubicBezTo>
                  <a:cubicBezTo>
                    <a:pt x="79" y="68"/>
                    <a:pt x="79" y="68"/>
                    <a:pt x="79" y="68"/>
                  </a:cubicBezTo>
                  <a:close/>
                  <a:moveTo>
                    <a:pt x="67" y="69"/>
                  </a:moveTo>
                  <a:cubicBezTo>
                    <a:pt x="67" y="71"/>
                    <a:pt x="66" y="73"/>
                    <a:pt x="64" y="75"/>
                  </a:cubicBezTo>
                  <a:cubicBezTo>
                    <a:pt x="63" y="76"/>
                    <a:pt x="61" y="77"/>
                    <a:pt x="59" y="77"/>
                  </a:cubicBezTo>
                  <a:cubicBezTo>
                    <a:pt x="57" y="77"/>
                    <a:pt x="55" y="76"/>
                    <a:pt x="53" y="75"/>
                  </a:cubicBezTo>
                  <a:cubicBezTo>
                    <a:pt x="52" y="73"/>
                    <a:pt x="51" y="71"/>
                    <a:pt x="51" y="69"/>
                  </a:cubicBezTo>
                  <a:cubicBezTo>
                    <a:pt x="51" y="67"/>
                    <a:pt x="52" y="65"/>
                    <a:pt x="53" y="64"/>
                  </a:cubicBezTo>
                  <a:cubicBezTo>
                    <a:pt x="55" y="62"/>
                    <a:pt x="57" y="61"/>
                    <a:pt x="59" y="61"/>
                  </a:cubicBezTo>
                  <a:cubicBezTo>
                    <a:pt x="61" y="61"/>
                    <a:pt x="63" y="62"/>
                    <a:pt x="64" y="64"/>
                  </a:cubicBezTo>
                  <a:cubicBezTo>
                    <a:pt x="66" y="65"/>
                    <a:pt x="67" y="67"/>
                    <a:pt x="67" y="69"/>
                  </a:cubicBezTo>
                  <a:close/>
                  <a:moveTo>
                    <a:pt x="55" y="69"/>
                  </a:moveTo>
                  <a:cubicBezTo>
                    <a:pt x="55" y="67"/>
                    <a:pt x="57" y="66"/>
                    <a:pt x="59" y="66"/>
                  </a:cubicBezTo>
                  <a:cubicBezTo>
                    <a:pt x="61" y="66"/>
                    <a:pt x="63" y="67"/>
                    <a:pt x="63" y="69"/>
                  </a:cubicBezTo>
                  <a:cubicBezTo>
                    <a:pt x="63" y="71"/>
                    <a:pt x="61" y="73"/>
                    <a:pt x="59" y="73"/>
                  </a:cubicBezTo>
                  <a:cubicBezTo>
                    <a:pt x="57" y="73"/>
                    <a:pt x="55" y="71"/>
                    <a:pt x="55" y="69"/>
                  </a:cubicBezTo>
                  <a:close/>
                  <a:moveTo>
                    <a:pt x="91" y="57"/>
                  </a:moveTo>
                  <a:cubicBezTo>
                    <a:pt x="91" y="56"/>
                    <a:pt x="91" y="56"/>
                    <a:pt x="91" y="55"/>
                  </a:cubicBezTo>
                  <a:cubicBezTo>
                    <a:pt x="91" y="55"/>
                    <a:pt x="91" y="54"/>
                    <a:pt x="91" y="54"/>
                  </a:cubicBezTo>
                  <a:cubicBezTo>
                    <a:pt x="93" y="52"/>
                    <a:pt x="93" y="52"/>
                    <a:pt x="93" y="52"/>
                  </a:cubicBezTo>
                  <a:cubicBezTo>
                    <a:pt x="93" y="52"/>
                    <a:pt x="93" y="51"/>
                    <a:pt x="93" y="51"/>
                  </a:cubicBezTo>
                  <a:cubicBezTo>
                    <a:pt x="93" y="51"/>
                    <a:pt x="93" y="51"/>
                    <a:pt x="93" y="51"/>
                  </a:cubicBezTo>
                  <a:cubicBezTo>
                    <a:pt x="92" y="49"/>
                    <a:pt x="92" y="49"/>
                    <a:pt x="92" y="49"/>
                  </a:cubicBezTo>
                  <a:cubicBezTo>
                    <a:pt x="92" y="49"/>
                    <a:pt x="92" y="49"/>
                    <a:pt x="91" y="49"/>
                  </a:cubicBezTo>
                  <a:cubicBezTo>
                    <a:pt x="91" y="49"/>
                    <a:pt x="91" y="49"/>
                    <a:pt x="91" y="49"/>
                  </a:cubicBezTo>
                  <a:cubicBezTo>
                    <a:pt x="88" y="49"/>
                    <a:pt x="88" y="49"/>
                    <a:pt x="88" y="49"/>
                  </a:cubicBezTo>
                  <a:cubicBezTo>
                    <a:pt x="87" y="49"/>
                    <a:pt x="87" y="48"/>
                    <a:pt x="86" y="48"/>
                  </a:cubicBezTo>
                  <a:cubicBezTo>
                    <a:pt x="85" y="45"/>
                    <a:pt x="85" y="45"/>
                    <a:pt x="85" y="45"/>
                  </a:cubicBezTo>
                  <a:cubicBezTo>
                    <a:pt x="85" y="45"/>
                    <a:pt x="84" y="44"/>
                    <a:pt x="84" y="44"/>
                  </a:cubicBezTo>
                  <a:cubicBezTo>
                    <a:pt x="82" y="44"/>
                    <a:pt x="82" y="44"/>
                    <a:pt x="82" y="44"/>
                  </a:cubicBezTo>
                  <a:cubicBezTo>
                    <a:pt x="82" y="44"/>
                    <a:pt x="81" y="45"/>
                    <a:pt x="81" y="45"/>
                  </a:cubicBezTo>
                  <a:cubicBezTo>
                    <a:pt x="81" y="48"/>
                    <a:pt x="81" y="48"/>
                    <a:pt x="81" y="48"/>
                  </a:cubicBezTo>
                  <a:cubicBezTo>
                    <a:pt x="80" y="48"/>
                    <a:pt x="79" y="49"/>
                    <a:pt x="78" y="49"/>
                  </a:cubicBezTo>
                  <a:cubicBezTo>
                    <a:pt x="75" y="49"/>
                    <a:pt x="75" y="49"/>
                    <a:pt x="75" y="49"/>
                  </a:cubicBezTo>
                  <a:cubicBezTo>
                    <a:pt x="75" y="49"/>
                    <a:pt x="75" y="49"/>
                    <a:pt x="75" y="49"/>
                  </a:cubicBezTo>
                  <a:cubicBezTo>
                    <a:pt x="75" y="49"/>
                    <a:pt x="74" y="49"/>
                    <a:pt x="74" y="49"/>
                  </a:cubicBezTo>
                  <a:cubicBezTo>
                    <a:pt x="73" y="51"/>
                    <a:pt x="73" y="51"/>
                    <a:pt x="73" y="51"/>
                  </a:cubicBezTo>
                  <a:cubicBezTo>
                    <a:pt x="73" y="51"/>
                    <a:pt x="73" y="51"/>
                    <a:pt x="73" y="51"/>
                  </a:cubicBezTo>
                  <a:cubicBezTo>
                    <a:pt x="73" y="51"/>
                    <a:pt x="73" y="52"/>
                    <a:pt x="73" y="52"/>
                  </a:cubicBezTo>
                  <a:cubicBezTo>
                    <a:pt x="76" y="54"/>
                    <a:pt x="76" y="54"/>
                    <a:pt x="76" y="54"/>
                  </a:cubicBezTo>
                  <a:cubicBezTo>
                    <a:pt x="76" y="54"/>
                    <a:pt x="75" y="55"/>
                    <a:pt x="75" y="55"/>
                  </a:cubicBezTo>
                  <a:cubicBezTo>
                    <a:pt x="75" y="56"/>
                    <a:pt x="76" y="56"/>
                    <a:pt x="76" y="57"/>
                  </a:cubicBezTo>
                  <a:cubicBezTo>
                    <a:pt x="73" y="59"/>
                    <a:pt x="73" y="59"/>
                    <a:pt x="73" y="59"/>
                  </a:cubicBezTo>
                  <a:cubicBezTo>
                    <a:pt x="73" y="59"/>
                    <a:pt x="73" y="59"/>
                    <a:pt x="73" y="59"/>
                  </a:cubicBezTo>
                  <a:cubicBezTo>
                    <a:pt x="73" y="60"/>
                    <a:pt x="73" y="60"/>
                    <a:pt x="73" y="60"/>
                  </a:cubicBezTo>
                  <a:cubicBezTo>
                    <a:pt x="74" y="61"/>
                    <a:pt x="74" y="61"/>
                    <a:pt x="74" y="61"/>
                  </a:cubicBezTo>
                  <a:cubicBezTo>
                    <a:pt x="74" y="62"/>
                    <a:pt x="75" y="62"/>
                    <a:pt x="75" y="62"/>
                  </a:cubicBezTo>
                  <a:cubicBezTo>
                    <a:pt x="75" y="62"/>
                    <a:pt x="75" y="62"/>
                    <a:pt x="75" y="62"/>
                  </a:cubicBezTo>
                  <a:cubicBezTo>
                    <a:pt x="78" y="61"/>
                    <a:pt x="78" y="61"/>
                    <a:pt x="78" y="61"/>
                  </a:cubicBezTo>
                  <a:cubicBezTo>
                    <a:pt x="79" y="62"/>
                    <a:pt x="80" y="62"/>
                    <a:pt x="81" y="62"/>
                  </a:cubicBezTo>
                  <a:cubicBezTo>
                    <a:pt x="81" y="65"/>
                    <a:pt x="81" y="65"/>
                    <a:pt x="81" y="65"/>
                  </a:cubicBezTo>
                  <a:cubicBezTo>
                    <a:pt x="81" y="66"/>
                    <a:pt x="82" y="66"/>
                    <a:pt x="82" y="66"/>
                  </a:cubicBezTo>
                  <a:cubicBezTo>
                    <a:pt x="84" y="66"/>
                    <a:pt x="84" y="66"/>
                    <a:pt x="84" y="66"/>
                  </a:cubicBezTo>
                  <a:cubicBezTo>
                    <a:pt x="84" y="66"/>
                    <a:pt x="85" y="66"/>
                    <a:pt x="85" y="65"/>
                  </a:cubicBezTo>
                  <a:cubicBezTo>
                    <a:pt x="86" y="63"/>
                    <a:pt x="86" y="63"/>
                    <a:pt x="86" y="63"/>
                  </a:cubicBezTo>
                  <a:cubicBezTo>
                    <a:pt x="87" y="62"/>
                    <a:pt x="87" y="62"/>
                    <a:pt x="88" y="61"/>
                  </a:cubicBezTo>
                  <a:cubicBezTo>
                    <a:pt x="91" y="62"/>
                    <a:pt x="91" y="62"/>
                    <a:pt x="91" y="62"/>
                  </a:cubicBezTo>
                  <a:cubicBezTo>
                    <a:pt x="91" y="62"/>
                    <a:pt x="91" y="62"/>
                    <a:pt x="91" y="62"/>
                  </a:cubicBezTo>
                  <a:cubicBezTo>
                    <a:pt x="92" y="62"/>
                    <a:pt x="92" y="62"/>
                    <a:pt x="92" y="61"/>
                  </a:cubicBezTo>
                  <a:cubicBezTo>
                    <a:pt x="93" y="60"/>
                    <a:pt x="93" y="60"/>
                    <a:pt x="93" y="60"/>
                  </a:cubicBezTo>
                  <a:cubicBezTo>
                    <a:pt x="93" y="60"/>
                    <a:pt x="93" y="60"/>
                    <a:pt x="93" y="59"/>
                  </a:cubicBezTo>
                  <a:cubicBezTo>
                    <a:pt x="93" y="59"/>
                    <a:pt x="93" y="59"/>
                    <a:pt x="93" y="59"/>
                  </a:cubicBezTo>
                  <a:cubicBezTo>
                    <a:pt x="91" y="57"/>
                    <a:pt x="91" y="57"/>
                    <a:pt x="91" y="57"/>
                  </a:cubicBezTo>
                  <a:cubicBezTo>
                    <a:pt x="91" y="57"/>
                    <a:pt x="91" y="57"/>
                    <a:pt x="91" y="57"/>
                  </a:cubicBezTo>
                  <a:close/>
                  <a:moveTo>
                    <a:pt x="86" y="55"/>
                  </a:moveTo>
                  <a:cubicBezTo>
                    <a:pt x="86" y="57"/>
                    <a:pt x="85" y="58"/>
                    <a:pt x="83" y="58"/>
                  </a:cubicBezTo>
                  <a:cubicBezTo>
                    <a:pt x="82" y="58"/>
                    <a:pt x="80" y="57"/>
                    <a:pt x="80" y="55"/>
                  </a:cubicBezTo>
                  <a:cubicBezTo>
                    <a:pt x="80" y="54"/>
                    <a:pt x="82" y="52"/>
                    <a:pt x="83" y="52"/>
                  </a:cubicBezTo>
                  <a:cubicBezTo>
                    <a:pt x="85" y="52"/>
                    <a:pt x="86" y="54"/>
                    <a:pt x="86" y="55"/>
                  </a:cubicBez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grpSp>
        <p:nvGrpSpPr>
          <p:cNvPr id="16" name="Group 15"/>
          <p:cNvGrpSpPr/>
          <p:nvPr/>
        </p:nvGrpSpPr>
        <p:grpSpPr>
          <a:xfrm>
            <a:off x="1005124" y="3591273"/>
            <a:ext cx="457413" cy="447024"/>
            <a:chOff x="853289" y="2685914"/>
            <a:chExt cx="457478" cy="447088"/>
          </a:xfrm>
        </p:grpSpPr>
        <p:grpSp>
          <p:nvGrpSpPr>
            <p:cNvPr id="17" name="Group 16"/>
            <p:cNvGrpSpPr/>
            <p:nvPr/>
          </p:nvGrpSpPr>
          <p:grpSpPr>
            <a:xfrm>
              <a:off x="933495" y="2733930"/>
              <a:ext cx="316523" cy="355206"/>
              <a:chOff x="2304394" y="2806764"/>
              <a:chExt cx="203894" cy="228812"/>
            </a:xfrm>
            <a:solidFill>
              <a:srgbClr val="00188F"/>
            </a:solidFill>
          </p:grpSpPr>
          <p:sp>
            <p:nvSpPr>
              <p:cNvPr id="19"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0"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1"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18" name="Rounded Rectangle 41"/>
            <p:cNvSpPr/>
            <p:nvPr/>
          </p:nvSpPr>
          <p:spPr bwMode="auto">
            <a:xfrm>
              <a:off x="853289" y="2685914"/>
              <a:ext cx="457478" cy="447088"/>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2" name="Group 21"/>
          <p:cNvGrpSpPr/>
          <p:nvPr/>
        </p:nvGrpSpPr>
        <p:grpSpPr>
          <a:xfrm>
            <a:off x="1538790" y="3592400"/>
            <a:ext cx="457413" cy="447024"/>
            <a:chOff x="853289" y="2685914"/>
            <a:chExt cx="457478" cy="447088"/>
          </a:xfrm>
        </p:grpSpPr>
        <p:grpSp>
          <p:nvGrpSpPr>
            <p:cNvPr id="23" name="Group 22"/>
            <p:cNvGrpSpPr/>
            <p:nvPr/>
          </p:nvGrpSpPr>
          <p:grpSpPr>
            <a:xfrm>
              <a:off x="933495" y="2733930"/>
              <a:ext cx="316523" cy="355206"/>
              <a:chOff x="2304394" y="2806764"/>
              <a:chExt cx="203894" cy="228812"/>
            </a:xfrm>
            <a:solidFill>
              <a:srgbClr val="00188F"/>
            </a:solidFill>
          </p:grpSpPr>
          <p:sp>
            <p:nvSpPr>
              <p:cNvPr id="25"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6"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7"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4" name="Rounded Rectangle 285"/>
            <p:cNvSpPr/>
            <p:nvPr/>
          </p:nvSpPr>
          <p:spPr bwMode="auto">
            <a:xfrm>
              <a:off x="853289" y="2685914"/>
              <a:ext cx="457478" cy="447088"/>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28" name="TextBox 27"/>
          <p:cNvSpPr txBox="1"/>
          <p:nvPr/>
        </p:nvSpPr>
        <p:spPr>
          <a:xfrm>
            <a:off x="510612" y="4534496"/>
            <a:ext cx="2845711" cy="1198943"/>
          </a:xfrm>
          <a:prstGeom prst="rect">
            <a:avLst/>
          </a:prstGeom>
          <a:noFill/>
        </p:spPr>
        <p:txBody>
          <a:bodyPr wrap="square" lIns="182854" tIns="146283" rIns="182854" bIns="146283" rtlCol="0">
            <a:spAutoFit/>
          </a:bodyPr>
          <a:lstStyle/>
          <a:p>
            <a:pPr>
              <a:lnSpc>
                <a:spcPct val="90000"/>
              </a:lnSpc>
              <a:spcAft>
                <a:spcPts val="600"/>
              </a:spcAft>
            </a:pPr>
            <a:r>
              <a:rPr lang="en-US" sz="1599" dirty="0">
                <a:gradFill>
                  <a:gsLst>
                    <a:gs pos="85841">
                      <a:srgbClr val="0078D7"/>
                    </a:gs>
                    <a:gs pos="46018">
                      <a:srgbClr val="0078D7"/>
                    </a:gs>
                  </a:gsLst>
                  <a:lin ang="5400000" scaled="1"/>
                </a:gradFill>
              </a:rPr>
              <a:t>Developers </a:t>
            </a:r>
            <a:r>
              <a:rPr lang="en-US" sz="1599" dirty="0">
                <a:gradFill>
                  <a:gsLst>
                    <a:gs pos="15929">
                      <a:srgbClr val="505050"/>
                    </a:gs>
                    <a:gs pos="46018">
                      <a:srgbClr val="505050"/>
                    </a:gs>
                  </a:gsLst>
                  <a:lin ang="5400000" scaled="1"/>
                </a:gradFill>
              </a:rPr>
              <a:t>build and test apps in containers, using development environment</a:t>
            </a:r>
            <a:br>
              <a:rPr lang="en-US" sz="1599" dirty="0">
                <a:gradFill>
                  <a:gsLst>
                    <a:gs pos="15929">
                      <a:srgbClr val="505050"/>
                    </a:gs>
                    <a:gs pos="46018">
                      <a:srgbClr val="505050"/>
                    </a:gs>
                  </a:gsLst>
                  <a:lin ang="5400000" scaled="1"/>
                </a:gradFill>
              </a:rPr>
            </a:br>
            <a:endParaRPr lang="en-US" sz="1599" dirty="0">
              <a:gradFill>
                <a:gsLst>
                  <a:gs pos="15929">
                    <a:srgbClr val="505050"/>
                  </a:gs>
                  <a:gs pos="46018">
                    <a:srgbClr val="505050"/>
                  </a:gs>
                </a:gsLst>
                <a:lin ang="5400000" scaled="1"/>
              </a:gradFill>
            </a:endParaRPr>
          </a:p>
        </p:txBody>
      </p:sp>
      <p:sp>
        <p:nvSpPr>
          <p:cNvPr id="29" name="Rectangle 28"/>
          <p:cNvSpPr/>
          <p:nvPr/>
        </p:nvSpPr>
        <p:spPr>
          <a:xfrm>
            <a:off x="4670931" y="6082791"/>
            <a:ext cx="3094614" cy="545931"/>
          </a:xfrm>
          <a:prstGeom prst="rect">
            <a:avLst/>
          </a:prstGeom>
        </p:spPr>
        <p:txBody>
          <a:bodyPr wrap="square">
            <a:spAutoFit/>
          </a:bodyPr>
          <a:lstStyle/>
          <a:p>
            <a:pPr algn="ctr">
              <a:lnSpc>
                <a:spcPct val="90000"/>
              </a:lnSpc>
              <a:spcAft>
                <a:spcPts val="600"/>
              </a:spcAft>
            </a:pPr>
            <a:r>
              <a:rPr lang="en-US" sz="1599" dirty="0">
                <a:gradFill>
                  <a:gsLst>
                    <a:gs pos="15929">
                      <a:srgbClr val="505050"/>
                    </a:gs>
                    <a:gs pos="46018">
                      <a:srgbClr val="505050"/>
                    </a:gs>
                  </a:gsLst>
                  <a:lin ang="5400000" scaled="1"/>
                </a:gradFill>
              </a:rPr>
              <a:t>Containers pushed to</a:t>
            </a:r>
            <a:br>
              <a:rPr lang="en-US" sz="1599" dirty="0">
                <a:gradFill>
                  <a:gsLst>
                    <a:gs pos="15929">
                      <a:srgbClr val="505050"/>
                    </a:gs>
                    <a:gs pos="46018">
                      <a:srgbClr val="505050"/>
                    </a:gs>
                  </a:gsLst>
                  <a:lin ang="5400000" scaled="1"/>
                </a:gradFill>
              </a:rPr>
            </a:br>
            <a:r>
              <a:rPr lang="en-US" sz="1599" dirty="0">
                <a:gradFill>
                  <a:gsLst>
                    <a:gs pos="15929">
                      <a:srgbClr val="505050"/>
                    </a:gs>
                    <a:gs pos="46018">
                      <a:srgbClr val="505050"/>
                    </a:gs>
                  </a:gsLst>
                  <a:lin ang="5400000" scaled="1"/>
                </a:gradFill>
              </a:rPr>
              <a:t>central repository</a:t>
            </a:r>
          </a:p>
        </p:txBody>
      </p:sp>
      <p:sp>
        <p:nvSpPr>
          <p:cNvPr id="30" name="Can 259"/>
          <p:cNvSpPr/>
          <p:nvPr/>
        </p:nvSpPr>
        <p:spPr bwMode="auto">
          <a:xfrm>
            <a:off x="5564528" y="5026896"/>
            <a:ext cx="1307420" cy="998378"/>
          </a:xfrm>
          <a:prstGeom prst="can">
            <a:avLst>
              <a:gd name="adj" fmla="val 1623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31" name="Group 30"/>
          <p:cNvGrpSpPr/>
          <p:nvPr/>
        </p:nvGrpSpPr>
        <p:grpSpPr>
          <a:xfrm>
            <a:off x="5878146" y="5425433"/>
            <a:ext cx="316675" cy="309483"/>
            <a:chOff x="5878098" y="5309578"/>
            <a:chExt cx="316720" cy="309527"/>
          </a:xfrm>
        </p:grpSpPr>
        <p:grpSp>
          <p:nvGrpSpPr>
            <p:cNvPr id="32" name="Group 31"/>
            <p:cNvGrpSpPr/>
            <p:nvPr/>
          </p:nvGrpSpPr>
          <p:grpSpPr>
            <a:xfrm>
              <a:off x="5926891" y="5342820"/>
              <a:ext cx="219134" cy="245915"/>
              <a:chOff x="2304394" y="2806764"/>
              <a:chExt cx="203894" cy="228812"/>
            </a:xfrm>
            <a:solidFill>
              <a:srgbClr val="00188F"/>
            </a:solidFill>
          </p:grpSpPr>
          <p:sp>
            <p:nvSpPr>
              <p:cNvPr id="34"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35"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36"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33" name="Rounded Rectangle 337"/>
            <p:cNvSpPr/>
            <p:nvPr/>
          </p:nvSpPr>
          <p:spPr bwMode="auto">
            <a:xfrm>
              <a:off x="5878098" y="5309578"/>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37" name="Group 36"/>
          <p:cNvGrpSpPr/>
          <p:nvPr/>
        </p:nvGrpSpPr>
        <p:grpSpPr>
          <a:xfrm>
            <a:off x="6252397" y="5425433"/>
            <a:ext cx="316675" cy="309483"/>
            <a:chOff x="6252402" y="5309578"/>
            <a:chExt cx="316720" cy="309527"/>
          </a:xfrm>
        </p:grpSpPr>
        <p:grpSp>
          <p:nvGrpSpPr>
            <p:cNvPr id="38" name="Group 37"/>
            <p:cNvGrpSpPr/>
            <p:nvPr/>
          </p:nvGrpSpPr>
          <p:grpSpPr>
            <a:xfrm>
              <a:off x="6301195" y="5342820"/>
              <a:ext cx="219134" cy="245915"/>
              <a:chOff x="2304394" y="2806764"/>
              <a:chExt cx="203894" cy="228812"/>
            </a:xfrm>
            <a:solidFill>
              <a:srgbClr val="00188F"/>
            </a:solidFill>
          </p:grpSpPr>
          <p:sp>
            <p:nvSpPr>
              <p:cNvPr id="40"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41"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42"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39" name="Rounded Rectangle 343"/>
            <p:cNvSpPr/>
            <p:nvPr/>
          </p:nvSpPr>
          <p:spPr bwMode="auto">
            <a:xfrm>
              <a:off x="6252402" y="5309578"/>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43" name="Group 42"/>
          <p:cNvGrpSpPr/>
          <p:nvPr/>
        </p:nvGrpSpPr>
        <p:grpSpPr>
          <a:xfrm>
            <a:off x="8812892" y="2960962"/>
            <a:ext cx="2754952" cy="2976245"/>
            <a:chOff x="8813259" y="2844756"/>
            <a:chExt cx="2755343" cy="2976668"/>
          </a:xfrm>
        </p:grpSpPr>
        <p:grpSp>
          <p:nvGrpSpPr>
            <p:cNvPr id="44" name="Group 210"/>
            <p:cNvGrpSpPr>
              <a:grpSpLocks noChangeAspect="1"/>
            </p:cNvGrpSpPr>
            <p:nvPr/>
          </p:nvGrpSpPr>
          <p:grpSpPr bwMode="auto">
            <a:xfrm>
              <a:off x="8813259" y="2844756"/>
              <a:ext cx="2755343" cy="1871811"/>
              <a:chOff x="5665" y="1781"/>
              <a:chExt cx="1210" cy="822"/>
            </a:xfrm>
          </p:grpSpPr>
          <p:sp>
            <p:nvSpPr>
              <p:cNvPr id="46" name="Freeform 211"/>
              <p:cNvSpPr>
                <a:spLocks/>
              </p:cNvSpPr>
              <p:nvPr/>
            </p:nvSpPr>
            <p:spPr bwMode="auto">
              <a:xfrm>
                <a:off x="5712" y="1781"/>
                <a:ext cx="332" cy="298"/>
              </a:xfrm>
              <a:custGeom>
                <a:avLst/>
                <a:gdLst>
                  <a:gd name="T0" fmla="*/ 332 w 332"/>
                  <a:gd name="T1" fmla="*/ 298 h 298"/>
                  <a:gd name="T2" fmla="*/ 0 w 332"/>
                  <a:gd name="T3" fmla="*/ 267 h 298"/>
                  <a:gd name="T4" fmla="*/ 0 w 332"/>
                  <a:gd name="T5" fmla="*/ 0 h 298"/>
                  <a:gd name="T6" fmla="*/ 332 w 332"/>
                  <a:gd name="T7" fmla="*/ 82 h 298"/>
                  <a:gd name="T8" fmla="*/ 332 w 332"/>
                  <a:gd name="T9" fmla="*/ 298 h 298"/>
                </a:gdLst>
                <a:ahLst/>
                <a:cxnLst>
                  <a:cxn ang="0">
                    <a:pos x="T0" y="T1"/>
                  </a:cxn>
                  <a:cxn ang="0">
                    <a:pos x="T2" y="T3"/>
                  </a:cxn>
                  <a:cxn ang="0">
                    <a:pos x="T4" y="T5"/>
                  </a:cxn>
                  <a:cxn ang="0">
                    <a:pos x="T6" y="T7"/>
                  </a:cxn>
                  <a:cxn ang="0">
                    <a:pos x="T8" y="T9"/>
                  </a:cxn>
                </a:cxnLst>
                <a:rect l="0" t="0" r="r" b="b"/>
                <a:pathLst>
                  <a:path w="332" h="298">
                    <a:moveTo>
                      <a:pt x="332" y="298"/>
                    </a:moveTo>
                    <a:lnTo>
                      <a:pt x="0" y="267"/>
                    </a:lnTo>
                    <a:lnTo>
                      <a:pt x="0" y="0"/>
                    </a:lnTo>
                    <a:lnTo>
                      <a:pt x="332" y="82"/>
                    </a:lnTo>
                    <a:lnTo>
                      <a:pt x="332" y="298"/>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47" name="Freeform 212"/>
              <p:cNvSpPr>
                <a:spLocks/>
              </p:cNvSpPr>
              <p:nvPr/>
            </p:nvSpPr>
            <p:spPr bwMode="auto">
              <a:xfrm>
                <a:off x="6501" y="1781"/>
                <a:ext cx="330" cy="298"/>
              </a:xfrm>
              <a:custGeom>
                <a:avLst/>
                <a:gdLst>
                  <a:gd name="T0" fmla="*/ 0 w 330"/>
                  <a:gd name="T1" fmla="*/ 298 h 298"/>
                  <a:gd name="T2" fmla="*/ 330 w 330"/>
                  <a:gd name="T3" fmla="*/ 262 h 298"/>
                  <a:gd name="T4" fmla="*/ 330 w 330"/>
                  <a:gd name="T5" fmla="*/ 0 h 298"/>
                  <a:gd name="T6" fmla="*/ 0 w 330"/>
                  <a:gd name="T7" fmla="*/ 82 h 298"/>
                  <a:gd name="T8" fmla="*/ 0 w 330"/>
                  <a:gd name="T9" fmla="*/ 298 h 298"/>
                </a:gdLst>
                <a:ahLst/>
                <a:cxnLst>
                  <a:cxn ang="0">
                    <a:pos x="T0" y="T1"/>
                  </a:cxn>
                  <a:cxn ang="0">
                    <a:pos x="T2" y="T3"/>
                  </a:cxn>
                  <a:cxn ang="0">
                    <a:pos x="T4" y="T5"/>
                  </a:cxn>
                  <a:cxn ang="0">
                    <a:pos x="T6" y="T7"/>
                  </a:cxn>
                  <a:cxn ang="0">
                    <a:pos x="T8" y="T9"/>
                  </a:cxn>
                </a:cxnLst>
                <a:rect l="0" t="0" r="r" b="b"/>
                <a:pathLst>
                  <a:path w="330" h="298">
                    <a:moveTo>
                      <a:pt x="0" y="298"/>
                    </a:moveTo>
                    <a:lnTo>
                      <a:pt x="330" y="262"/>
                    </a:lnTo>
                    <a:lnTo>
                      <a:pt x="330" y="0"/>
                    </a:lnTo>
                    <a:lnTo>
                      <a:pt x="0" y="82"/>
                    </a:lnTo>
                    <a:lnTo>
                      <a:pt x="0" y="298"/>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48" name="Oval 213"/>
              <p:cNvSpPr>
                <a:spLocks noChangeArrowheads="1"/>
              </p:cNvSpPr>
              <p:nvPr/>
            </p:nvSpPr>
            <p:spPr bwMode="auto">
              <a:xfrm>
                <a:off x="5771" y="2398"/>
                <a:ext cx="186" cy="40"/>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49" name="Oval 214"/>
              <p:cNvSpPr>
                <a:spLocks noChangeArrowheads="1"/>
              </p:cNvSpPr>
              <p:nvPr/>
            </p:nvSpPr>
            <p:spPr bwMode="auto">
              <a:xfrm>
                <a:off x="6574" y="2398"/>
                <a:ext cx="186" cy="40"/>
              </a:xfrm>
              <a:prstGeom prst="ellipse">
                <a:avLst/>
              </a:pr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0" name="Oval 215"/>
              <p:cNvSpPr>
                <a:spLocks noChangeArrowheads="1"/>
              </p:cNvSpPr>
              <p:nvPr/>
            </p:nvSpPr>
            <p:spPr bwMode="auto">
              <a:xfrm>
                <a:off x="6198" y="2375"/>
                <a:ext cx="150" cy="32"/>
              </a:xfrm>
              <a:prstGeom prst="ellipse">
                <a:avLst/>
              </a:pr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1" name="Oval 216"/>
              <p:cNvSpPr>
                <a:spLocks noChangeArrowheads="1"/>
              </p:cNvSpPr>
              <p:nvPr/>
            </p:nvSpPr>
            <p:spPr bwMode="auto">
              <a:xfrm>
                <a:off x="6198" y="2503"/>
                <a:ext cx="150" cy="31"/>
              </a:xfrm>
              <a:prstGeom prst="ellipse">
                <a:avLst/>
              </a:pr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2" name="Oval 217"/>
              <p:cNvSpPr>
                <a:spLocks noChangeArrowheads="1"/>
              </p:cNvSpPr>
              <p:nvPr/>
            </p:nvSpPr>
            <p:spPr bwMode="auto">
              <a:xfrm>
                <a:off x="6074" y="2529"/>
                <a:ext cx="37" cy="8"/>
              </a:xfrm>
              <a:prstGeom prst="ellipse">
                <a:avLst/>
              </a:pr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3" name="Oval 218"/>
              <p:cNvSpPr>
                <a:spLocks noChangeArrowheads="1"/>
              </p:cNvSpPr>
              <p:nvPr/>
            </p:nvSpPr>
            <p:spPr bwMode="auto">
              <a:xfrm>
                <a:off x="6121" y="2529"/>
                <a:ext cx="37" cy="8"/>
              </a:xfrm>
              <a:prstGeom prst="ellipse">
                <a:avLst/>
              </a:pr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4" name="Oval 219"/>
              <p:cNvSpPr>
                <a:spLocks noChangeArrowheads="1"/>
              </p:cNvSpPr>
              <p:nvPr/>
            </p:nvSpPr>
            <p:spPr bwMode="auto">
              <a:xfrm>
                <a:off x="6145" y="2516"/>
                <a:ext cx="36" cy="8"/>
              </a:xfrm>
              <a:prstGeom prst="ellipse">
                <a:avLst/>
              </a:pr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5" name="Oval 220"/>
              <p:cNvSpPr>
                <a:spLocks noChangeArrowheads="1"/>
              </p:cNvSpPr>
              <p:nvPr/>
            </p:nvSpPr>
            <p:spPr bwMode="auto">
              <a:xfrm>
                <a:off x="6097" y="2516"/>
                <a:ext cx="38" cy="8"/>
              </a:xfrm>
              <a:prstGeom prst="ellipse">
                <a:avLst/>
              </a:pr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6" name="Oval 221"/>
              <p:cNvSpPr>
                <a:spLocks noChangeArrowheads="1"/>
              </p:cNvSpPr>
              <p:nvPr/>
            </p:nvSpPr>
            <p:spPr bwMode="auto">
              <a:xfrm>
                <a:off x="6169" y="2529"/>
                <a:ext cx="36" cy="8"/>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7" name="Oval 222"/>
              <p:cNvSpPr>
                <a:spLocks noChangeArrowheads="1"/>
              </p:cNvSpPr>
              <p:nvPr/>
            </p:nvSpPr>
            <p:spPr bwMode="auto">
              <a:xfrm>
                <a:off x="6436" y="2529"/>
                <a:ext cx="38" cy="8"/>
              </a:xfrm>
              <a:prstGeom prst="ellipse">
                <a:avLst/>
              </a:pr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8" name="Oval 223"/>
              <p:cNvSpPr>
                <a:spLocks noChangeArrowheads="1"/>
              </p:cNvSpPr>
              <p:nvPr/>
            </p:nvSpPr>
            <p:spPr bwMode="auto">
              <a:xfrm>
                <a:off x="6389" y="2529"/>
                <a:ext cx="37" cy="8"/>
              </a:xfrm>
              <a:prstGeom prst="ellipse">
                <a:avLst/>
              </a:pr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59" name="Oval 224"/>
              <p:cNvSpPr>
                <a:spLocks noChangeArrowheads="1"/>
              </p:cNvSpPr>
              <p:nvPr/>
            </p:nvSpPr>
            <p:spPr bwMode="auto">
              <a:xfrm>
                <a:off x="6366" y="2516"/>
                <a:ext cx="37" cy="8"/>
              </a:xfrm>
              <a:prstGeom prst="ellipse">
                <a:avLst/>
              </a:pr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0" name="Oval 225"/>
              <p:cNvSpPr>
                <a:spLocks noChangeArrowheads="1"/>
              </p:cNvSpPr>
              <p:nvPr/>
            </p:nvSpPr>
            <p:spPr bwMode="auto">
              <a:xfrm>
                <a:off x="6412" y="2516"/>
                <a:ext cx="38" cy="8"/>
              </a:xfrm>
              <a:prstGeom prst="ellipse">
                <a:avLst/>
              </a:pr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1" name="Oval 226"/>
              <p:cNvSpPr>
                <a:spLocks noChangeArrowheads="1"/>
              </p:cNvSpPr>
              <p:nvPr/>
            </p:nvSpPr>
            <p:spPr bwMode="auto">
              <a:xfrm>
                <a:off x="6342" y="2529"/>
                <a:ext cx="37" cy="8"/>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2" name="Oval 227"/>
              <p:cNvSpPr>
                <a:spLocks noChangeArrowheads="1"/>
              </p:cNvSpPr>
              <p:nvPr/>
            </p:nvSpPr>
            <p:spPr bwMode="auto">
              <a:xfrm>
                <a:off x="6018"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3" name="Oval 228"/>
              <p:cNvSpPr>
                <a:spLocks noChangeArrowheads="1"/>
              </p:cNvSpPr>
              <p:nvPr/>
            </p:nvSpPr>
            <p:spPr bwMode="auto">
              <a:xfrm>
                <a:off x="6050"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4" name="Oval 229"/>
              <p:cNvSpPr>
                <a:spLocks noChangeArrowheads="1"/>
              </p:cNvSpPr>
              <p:nvPr/>
            </p:nvSpPr>
            <p:spPr bwMode="auto">
              <a:xfrm>
                <a:off x="6065" y="2555"/>
                <a:ext cx="25"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5" name="Oval 230"/>
              <p:cNvSpPr>
                <a:spLocks noChangeArrowheads="1"/>
              </p:cNvSpPr>
              <p:nvPr/>
            </p:nvSpPr>
            <p:spPr bwMode="auto">
              <a:xfrm>
                <a:off x="6034"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6" name="Oval 231"/>
              <p:cNvSpPr>
                <a:spLocks noChangeArrowheads="1"/>
              </p:cNvSpPr>
              <p:nvPr/>
            </p:nvSpPr>
            <p:spPr bwMode="auto">
              <a:xfrm>
                <a:off x="6082"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7" name="Oval 232"/>
              <p:cNvSpPr>
                <a:spLocks noChangeArrowheads="1"/>
              </p:cNvSpPr>
              <p:nvPr/>
            </p:nvSpPr>
            <p:spPr bwMode="auto">
              <a:xfrm>
                <a:off x="6162"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8" name="Oval 233"/>
              <p:cNvSpPr>
                <a:spLocks noChangeArrowheads="1"/>
              </p:cNvSpPr>
              <p:nvPr/>
            </p:nvSpPr>
            <p:spPr bwMode="auto">
              <a:xfrm>
                <a:off x="6130" y="2555"/>
                <a:ext cx="23"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69" name="Oval 234"/>
              <p:cNvSpPr>
                <a:spLocks noChangeArrowheads="1"/>
              </p:cNvSpPr>
              <p:nvPr/>
            </p:nvSpPr>
            <p:spPr bwMode="auto">
              <a:xfrm>
                <a:off x="6114"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0" name="Oval 235"/>
              <p:cNvSpPr>
                <a:spLocks noChangeArrowheads="1"/>
              </p:cNvSpPr>
              <p:nvPr/>
            </p:nvSpPr>
            <p:spPr bwMode="auto">
              <a:xfrm>
                <a:off x="6145"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1" name="Oval 236"/>
              <p:cNvSpPr>
                <a:spLocks noChangeArrowheads="1"/>
              </p:cNvSpPr>
              <p:nvPr/>
            </p:nvSpPr>
            <p:spPr bwMode="auto">
              <a:xfrm>
                <a:off x="6097" y="2555"/>
                <a:ext cx="26"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2" name="Oval 237"/>
              <p:cNvSpPr>
                <a:spLocks noChangeArrowheads="1"/>
              </p:cNvSpPr>
              <p:nvPr/>
            </p:nvSpPr>
            <p:spPr bwMode="auto">
              <a:xfrm>
                <a:off x="6177"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3" name="Oval 238"/>
              <p:cNvSpPr>
                <a:spLocks noChangeArrowheads="1"/>
              </p:cNvSpPr>
              <p:nvPr/>
            </p:nvSpPr>
            <p:spPr bwMode="auto">
              <a:xfrm>
                <a:off x="6209"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4" name="Oval 239"/>
              <p:cNvSpPr>
                <a:spLocks noChangeArrowheads="1"/>
              </p:cNvSpPr>
              <p:nvPr/>
            </p:nvSpPr>
            <p:spPr bwMode="auto">
              <a:xfrm>
                <a:off x="6225" y="2555"/>
                <a:ext cx="25"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5" name="Oval 240"/>
              <p:cNvSpPr>
                <a:spLocks noChangeArrowheads="1"/>
              </p:cNvSpPr>
              <p:nvPr/>
            </p:nvSpPr>
            <p:spPr bwMode="auto">
              <a:xfrm>
                <a:off x="6193" y="2555"/>
                <a:ext cx="25"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6" name="Oval 241"/>
              <p:cNvSpPr>
                <a:spLocks noChangeArrowheads="1"/>
              </p:cNvSpPr>
              <p:nvPr/>
            </p:nvSpPr>
            <p:spPr bwMode="auto">
              <a:xfrm>
                <a:off x="6240"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7" name="Oval 242"/>
              <p:cNvSpPr>
                <a:spLocks noChangeArrowheads="1"/>
              </p:cNvSpPr>
              <p:nvPr/>
            </p:nvSpPr>
            <p:spPr bwMode="auto">
              <a:xfrm>
                <a:off x="6320" y="2555"/>
                <a:ext cx="25"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8" name="Oval 243"/>
              <p:cNvSpPr>
                <a:spLocks noChangeArrowheads="1"/>
              </p:cNvSpPr>
              <p:nvPr/>
            </p:nvSpPr>
            <p:spPr bwMode="auto">
              <a:xfrm>
                <a:off x="6289"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79" name="Oval 244"/>
              <p:cNvSpPr>
                <a:spLocks noChangeArrowheads="1"/>
              </p:cNvSpPr>
              <p:nvPr/>
            </p:nvSpPr>
            <p:spPr bwMode="auto">
              <a:xfrm>
                <a:off x="6272" y="2564"/>
                <a:ext cx="26"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0" name="Oval 245"/>
              <p:cNvSpPr>
                <a:spLocks noChangeArrowheads="1"/>
              </p:cNvSpPr>
              <p:nvPr/>
            </p:nvSpPr>
            <p:spPr bwMode="auto">
              <a:xfrm>
                <a:off x="6305" y="2564"/>
                <a:ext cx="23"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1" name="Oval 246"/>
              <p:cNvSpPr>
                <a:spLocks noChangeArrowheads="1"/>
              </p:cNvSpPr>
              <p:nvPr/>
            </p:nvSpPr>
            <p:spPr bwMode="auto">
              <a:xfrm>
                <a:off x="6257"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2" name="Oval 247"/>
              <p:cNvSpPr>
                <a:spLocks noChangeArrowheads="1"/>
              </p:cNvSpPr>
              <p:nvPr/>
            </p:nvSpPr>
            <p:spPr bwMode="auto">
              <a:xfrm>
                <a:off x="6337"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3" name="Oval 248"/>
              <p:cNvSpPr>
                <a:spLocks noChangeArrowheads="1"/>
              </p:cNvSpPr>
              <p:nvPr/>
            </p:nvSpPr>
            <p:spPr bwMode="auto">
              <a:xfrm>
                <a:off x="6368"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4" name="Oval 249"/>
              <p:cNvSpPr>
                <a:spLocks noChangeArrowheads="1"/>
              </p:cNvSpPr>
              <p:nvPr/>
            </p:nvSpPr>
            <p:spPr bwMode="auto">
              <a:xfrm>
                <a:off x="6384"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5" name="Oval 250"/>
              <p:cNvSpPr>
                <a:spLocks noChangeArrowheads="1"/>
              </p:cNvSpPr>
              <p:nvPr/>
            </p:nvSpPr>
            <p:spPr bwMode="auto">
              <a:xfrm>
                <a:off x="6352" y="2555"/>
                <a:ext cx="24"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6" name="Oval 251"/>
              <p:cNvSpPr>
                <a:spLocks noChangeArrowheads="1"/>
              </p:cNvSpPr>
              <p:nvPr/>
            </p:nvSpPr>
            <p:spPr bwMode="auto">
              <a:xfrm>
                <a:off x="6400"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7" name="Oval 252"/>
              <p:cNvSpPr>
                <a:spLocks noChangeArrowheads="1"/>
              </p:cNvSpPr>
              <p:nvPr/>
            </p:nvSpPr>
            <p:spPr bwMode="auto">
              <a:xfrm>
                <a:off x="6480" y="2555"/>
                <a:ext cx="23"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8" name="Oval 253"/>
              <p:cNvSpPr>
                <a:spLocks noChangeArrowheads="1"/>
              </p:cNvSpPr>
              <p:nvPr/>
            </p:nvSpPr>
            <p:spPr bwMode="auto">
              <a:xfrm>
                <a:off x="6447" y="2555"/>
                <a:ext cx="26"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89" name="Oval 254"/>
              <p:cNvSpPr>
                <a:spLocks noChangeArrowheads="1"/>
              </p:cNvSpPr>
              <p:nvPr/>
            </p:nvSpPr>
            <p:spPr bwMode="auto">
              <a:xfrm>
                <a:off x="6432" y="2564"/>
                <a:ext cx="24"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0" name="Oval 255"/>
              <p:cNvSpPr>
                <a:spLocks noChangeArrowheads="1"/>
              </p:cNvSpPr>
              <p:nvPr/>
            </p:nvSpPr>
            <p:spPr bwMode="auto">
              <a:xfrm>
                <a:off x="6463"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1" name="Oval 256"/>
              <p:cNvSpPr>
                <a:spLocks noChangeArrowheads="1"/>
              </p:cNvSpPr>
              <p:nvPr/>
            </p:nvSpPr>
            <p:spPr bwMode="auto">
              <a:xfrm>
                <a:off x="6495" y="2564"/>
                <a:ext cx="25" cy="5"/>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2" name="Oval 257"/>
              <p:cNvSpPr>
                <a:spLocks noChangeArrowheads="1"/>
              </p:cNvSpPr>
              <p:nvPr/>
            </p:nvSpPr>
            <p:spPr bwMode="auto">
              <a:xfrm>
                <a:off x="6415" y="2555"/>
                <a:ext cx="25" cy="6"/>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3" name="Oval 258"/>
              <p:cNvSpPr>
                <a:spLocks noChangeArrowheads="1"/>
              </p:cNvSpPr>
              <p:nvPr/>
            </p:nvSpPr>
            <p:spPr bwMode="auto">
              <a:xfrm>
                <a:off x="5970"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4" name="Oval 259"/>
              <p:cNvSpPr>
                <a:spLocks noChangeArrowheads="1"/>
              </p:cNvSpPr>
              <p:nvPr/>
            </p:nvSpPr>
            <p:spPr bwMode="auto">
              <a:xfrm>
                <a:off x="6008"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5" name="Oval 260"/>
              <p:cNvSpPr>
                <a:spLocks noChangeArrowheads="1"/>
              </p:cNvSpPr>
              <p:nvPr/>
            </p:nvSpPr>
            <p:spPr bwMode="auto">
              <a:xfrm>
                <a:off x="6027"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6" name="Oval 261"/>
              <p:cNvSpPr>
                <a:spLocks noChangeArrowheads="1"/>
              </p:cNvSpPr>
              <p:nvPr/>
            </p:nvSpPr>
            <p:spPr bwMode="auto">
              <a:xfrm>
                <a:off x="5990" y="2586"/>
                <a:ext cx="28"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7" name="Oval 262"/>
              <p:cNvSpPr>
                <a:spLocks noChangeArrowheads="1"/>
              </p:cNvSpPr>
              <p:nvPr/>
            </p:nvSpPr>
            <p:spPr bwMode="auto">
              <a:xfrm>
                <a:off x="6046"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8" name="Oval 263"/>
              <p:cNvSpPr>
                <a:spLocks noChangeArrowheads="1"/>
              </p:cNvSpPr>
              <p:nvPr/>
            </p:nvSpPr>
            <p:spPr bwMode="auto">
              <a:xfrm>
                <a:off x="6141" y="2586"/>
                <a:ext cx="29"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99" name="Oval 264"/>
              <p:cNvSpPr>
                <a:spLocks noChangeArrowheads="1"/>
              </p:cNvSpPr>
              <p:nvPr/>
            </p:nvSpPr>
            <p:spPr bwMode="auto">
              <a:xfrm>
                <a:off x="6103" y="2586"/>
                <a:ext cx="29" cy="6"/>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0" name="Oval 265"/>
              <p:cNvSpPr>
                <a:spLocks noChangeArrowheads="1"/>
              </p:cNvSpPr>
              <p:nvPr/>
            </p:nvSpPr>
            <p:spPr bwMode="auto">
              <a:xfrm>
                <a:off x="6083" y="2596"/>
                <a:ext cx="30" cy="7"/>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1" name="Oval 266"/>
              <p:cNvSpPr>
                <a:spLocks noChangeArrowheads="1"/>
              </p:cNvSpPr>
              <p:nvPr/>
            </p:nvSpPr>
            <p:spPr bwMode="auto">
              <a:xfrm>
                <a:off x="6121" y="2596"/>
                <a:ext cx="30"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2" name="Oval 267"/>
              <p:cNvSpPr>
                <a:spLocks noChangeArrowheads="1"/>
              </p:cNvSpPr>
              <p:nvPr/>
            </p:nvSpPr>
            <p:spPr bwMode="auto">
              <a:xfrm>
                <a:off x="6065"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3" name="Oval 268"/>
              <p:cNvSpPr>
                <a:spLocks noChangeArrowheads="1"/>
              </p:cNvSpPr>
              <p:nvPr/>
            </p:nvSpPr>
            <p:spPr bwMode="auto">
              <a:xfrm>
                <a:off x="6159" y="2596"/>
                <a:ext cx="29" cy="7"/>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4" name="Oval 269"/>
              <p:cNvSpPr>
                <a:spLocks noChangeArrowheads="1"/>
              </p:cNvSpPr>
              <p:nvPr/>
            </p:nvSpPr>
            <p:spPr bwMode="auto">
              <a:xfrm>
                <a:off x="6198" y="2596"/>
                <a:ext cx="28"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5" name="Oval 270"/>
              <p:cNvSpPr>
                <a:spLocks noChangeArrowheads="1"/>
              </p:cNvSpPr>
              <p:nvPr/>
            </p:nvSpPr>
            <p:spPr bwMode="auto">
              <a:xfrm>
                <a:off x="6216"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6" name="Oval 271"/>
              <p:cNvSpPr>
                <a:spLocks noChangeArrowheads="1"/>
              </p:cNvSpPr>
              <p:nvPr/>
            </p:nvSpPr>
            <p:spPr bwMode="auto">
              <a:xfrm>
                <a:off x="6179" y="2586"/>
                <a:ext cx="29"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7" name="Oval 272"/>
              <p:cNvSpPr>
                <a:spLocks noChangeArrowheads="1"/>
              </p:cNvSpPr>
              <p:nvPr/>
            </p:nvSpPr>
            <p:spPr bwMode="auto">
              <a:xfrm>
                <a:off x="6236" y="2596"/>
                <a:ext cx="28"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8" name="Oval 273"/>
              <p:cNvSpPr>
                <a:spLocks noChangeArrowheads="1"/>
              </p:cNvSpPr>
              <p:nvPr/>
            </p:nvSpPr>
            <p:spPr bwMode="auto">
              <a:xfrm>
                <a:off x="6330" y="2586"/>
                <a:ext cx="29" cy="6"/>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09" name="Oval 274"/>
              <p:cNvSpPr>
                <a:spLocks noChangeArrowheads="1"/>
              </p:cNvSpPr>
              <p:nvPr/>
            </p:nvSpPr>
            <p:spPr bwMode="auto">
              <a:xfrm>
                <a:off x="6292" y="2586"/>
                <a:ext cx="29"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0" name="Oval 275"/>
              <p:cNvSpPr>
                <a:spLocks noChangeArrowheads="1"/>
              </p:cNvSpPr>
              <p:nvPr/>
            </p:nvSpPr>
            <p:spPr bwMode="auto">
              <a:xfrm>
                <a:off x="6274"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1" name="Oval 276"/>
              <p:cNvSpPr>
                <a:spLocks noChangeArrowheads="1"/>
              </p:cNvSpPr>
              <p:nvPr/>
            </p:nvSpPr>
            <p:spPr bwMode="auto">
              <a:xfrm>
                <a:off x="6312"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2" name="Oval 277"/>
              <p:cNvSpPr>
                <a:spLocks noChangeArrowheads="1"/>
              </p:cNvSpPr>
              <p:nvPr/>
            </p:nvSpPr>
            <p:spPr bwMode="auto">
              <a:xfrm>
                <a:off x="6254"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3" name="Oval 278"/>
              <p:cNvSpPr>
                <a:spLocks noChangeArrowheads="1"/>
              </p:cNvSpPr>
              <p:nvPr/>
            </p:nvSpPr>
            <p:spPr bwMode="auto">
              <a:xfrm>
                <a:off x="6349" y="2596"/>
                <a:ext cx="30"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4" name="Oval 279"/>
              <p:cNvSpPr>
                <a:spLocks noChangeArrowheads="1"/>
              </p:cNvSpPr>
              <p:nvPr/>
            </p:nvSpPr>
            <p:spPr bwMode="auto">
              <a:xfrm>
                <a:off x="6387" y="2596"/>
                <a:ext cx="30"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5" name="Oval 280"/>
              <p:cNvSpPr>
                <a:spLocks noChangeArrowheads="1"/>
              </p:cNvSpPr>
              <p:nvPr/>
            </p:nvSpPr>
            <p:spPr bwMode="auto">
              <a:xfrm>
                <a:off x="6405"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6" name="Oval 281"/>
              <p:cNvSpPr>
                <a:spLocks noChangeArrowheads="1"/>
              </p:cNvSpPr>
              <p:nvPr/>
            </p:nvSpPr>
            <p:spPr bwMode="auto">
              <a:xfrm>
                <a:off x="6368" y="2586"/>
                <a:ext cx="29"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7" name="Oval 282"/>
              <p:cNvSpPr>
                <a:spLocks noChangeArrowheads="1"/>
              </p:cNvSpPr>
              <p:nvPr/>
            </p:nvSpPr>
            <p:spPr bwMode="auto">
              <a:xfrm>
                <a:off x="6425" y="2596"/>
                <a:ext cx="29" cy="7"/>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8" name="Oval 283"/>
              <p:cNvSpPr>
                <a:spLocks noChangeArrowheads="1"/>
              </p:cNvSpPr>
              <p:nvPr/>
            </p:nvSpPr>
            <p:spPr bwMode="auto">
              <a:xfrm>
                <a:off x="6520" y="2586"/>
                <a:ext cx="30" cy="6"/>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19" name="Oval 284"/>
              <p:cNvSpPr>
                <a:spLocks noChangeArrowheads="1"/>
              </p:cNvSpPr>
              <p:nvPr/>
            </p:nvSpPr>
            <p:spPr bwMode="auto">
              <a:xfrm>
                <a:off x="6482" y="2586"/>
                <a:ext cx="28"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0" name="Oval 285"/>
              <p:cNvSpPr>
                <a:spLocks noChangeArrowheads="1"/>
              </p:cNvSpPr>
              <p:nvPr/>
            </p:nvSpPr>
            <p:spPr bwMode="auto">
              <a:xfrm>
                <a:off x="6463"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1" name="Oval 286"/>
              <p:cNvSpPr>
                <a:spLocks noChangeArrowheads="1"/>
              </p:cNvSpPr>
              <p:nvPr/>
            </p:nvSpPr>
            <p:spPr bwMode="auto">
              <a:xfrm>
                <a:off x="6501" y="2596"/>
                <a:ext cx="29"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2" name="Oval 287"/>
              <p:cNvSpPr>
                <a:spLocks noChangeArrowheads="1"/>
              </p:cNvSpPr>
              <p:nvPr/>
            </p:nvSpPr>
            <p:spPr bwMode="auto">
              <a:xfrm>
                <a:off x="6538" y="2596"/>
                <a:ext cx="30" cy="7"/>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3" name="Oval 288"/>
              <p:cNvSpPr>
                <a:spLocks noChangeArrowheads="1"/>
              </p:cNvSpPr>
              <p:nvPr/>
            </p:nvSpPr>
            <p:spPr bwMode="auto">
              <a:xfrm>
                <a:off x="6443" y="2586"/>
                <a:ext cx="30" cy="6"/>
              </a:xfrm>
              <a:prstGeom prst="ellipse">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4" name="Oval 289"/>
              <p:cNvSpPr>
                <a:spLocks noChangeArrowheads="1"/>
              </p:cNvSpPr>
              <p:nvPr/>
            </p:nvSpPr>
            <p:spPr bwMode="auto">
              <a:xfrm>
                <a:off x="6228" y="2499"/>
                <a:ext cx="89" cy="18"/>
              </a:xfrm>
              <a:prstGeom prst="ellipse">
                <a:avLst/>
              </a:pr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5" name="Freeform 290"/>
              <p:cNvSpPr>
                <a:spLocks/>
              </p:cNvSpPr>
              <p:nvPr/>
            </p:nvSpPr>
            <p:spPr bwMode="auto">
              <a:xfrm>
                <a:off x="6088" y="2138"/>
                <a:ext cx="364" cy="253"/>
              </a:xfrm>
              <a:custGeom>
                <a:avLst/>
                <a:gdLst>
                  <a:gd name="T0" fmla="*/ 255 w 260"/>
                  <a:gd name="T1" fmla="*/ 181 h 181"/>
                  <a:gd name="T2" fmla="*/ 260 w 260"/>
                  <a:gd name="T3" fmla="*/ 176 h 181"/>
                  <a:gd name="T4" fmla="*/ 260 w 260"/>
                  <a:gd name="T5" fmla="*/ 5 h 181"/>
                  <a:gd name="T6" fmla="*/ 255 w 260"/>
                  <a:gd name="T7" fmla="*/ 0 h 181"/>
                  <a:gd name="T8" fmla="*/ 5 w 260"/>
                  <a:gd name="T9" fmla="*/ 0 h 181"/>
                  <a:gd name="T10" fmla="*/ 0 w 260"/>
                  <a:gd name="T11" fmla="*/ 5 h 181"/>
                  <a:gd name="T12" fmla="*/ 0 w 260"/>
                  <a:gd name="T13" fmla="*/ 176 h 181"/>
                  <a:gd name="T14" fmla="*/ 5 w 260"/>
                  <a:gd name="T15" fmla="*/ 181 h 181"/>
                  <a:gd name="T16" fmla="*/ 255 w 260"/>
                  <a:gd name="T17"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181">
                    <a:moveTo>
                      <a:pt x="255" y="181"/>
                    </a:moveTo>
                    <a:cubicBezTo>
                      <a:pt x="258" y="181"/>
                      <a:pt x="260" y="178"/>
                      <a:pt x="260" y="176"/>
                    </a:cubicBezTo>
                    <a:cubicBezTo>
                      <a:pt x="260" y="5"/>
                      <a:pt x="260" y="5"/>
                      <a:pt x="260" y="5"/>
                    </a:cubicBezTo>
                    <a:cubicBezTo>
                      <a:pt x="260" y="3"/>
                      <a:pt x="258" y="0"/>
                      <a:pt x="255" y="0"/>
                    </a:cubicBezTo>
                    <a:cubicBezTo>
                      <a:pt x="5" y="0"/>
                      <a:pt x="5" y="0"/>
                      <a:pt x="5" y="0"/>
                    </a:cubicBezTo>
                    <a:cubicBezTo>
                      <a:pt x="2" y="0"/>
                      <a:pt x="0" y="3"/>
                      <a:pt x="0" y="5"/>
                    </a:cubicBezTo>
                    <a:cubicBezTo>
                      <a:pt x="0" y="176"/>
                      <a:pt x="0" y="176"/>
                      <a:pt x="0" y="176"/>
                    </a:cubicBezTo>
                    <a:cubicBezTo>
                      <a:pt x="0" y="178"/>
                      <a:pt x="2" y="181"/>
                      <a:pt x="5" y="181"/>
                    </a:cubicBezTo>
                    <a:lnTo>
                      <a:pt x="255" y="181"/>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6" name="Rectangle 291"/>
              <p:cNvSpPr>
                <a:spLocks noChangeArrowheads="1"/>
              </p:cNvSpPr>
              <p:nvPr/>
            </p:nvSpPr>
            <p:spPr bwMode="auto">
              <a:xfrm>
                <a:off x="6099" y="2149"/>
                <a:ext cx="341" cy="193"/>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7" name="Freeform 292"/>
              <p:cNvSpPr>
                <a:spLocks/>
              </p:cNvSpPr>
              <p:nvPr/>
            </p:nvSpPr>
            <p:spPr bwMode="auto">
              <a:xfrm>
                <a:off x="5665" y="2110"/>
                <a:ext cx="26" cy="323"/>
              </a:xfrm>
              <a:custGeom>
                <a:avLst/>
                <a:gdLst>
                  <a:gd name="T0" fmla="*/ 0 w 26"/>
                  <a:gd name="T1" fmla="*/ 321 h 323"/>
                  <a:gd name="T2" fmla="*/ 26 w 26"/>
                  <a:gd name="T3" fmla="*/ 323 h 323"/>
                  <a:gd name="T4" fmla="*/ 26 w 26"/>
                  <a:gd name="T5" fmla="*/ 0 h 323"/>
                  <a:gd name="T6" fmla="*/ 0 w 26"/>
                  <a:gd name="T7" fmla="*/ 3 h 323"/>
                  <a:gd name="T8" fmla="*/ 0 w 26"/>
                  <a:gd name="T9" fmla="*/ 321 h 323"/>
                </a:gdLst>
                <a:ahLst/>
                <a:cxnLst>
                  <a:cxn ang="0">
                    <a:pos x="T0" y="T1"/>
                  </a:cxn>
                  <a:cxn ang="0">
                    <a:pos x="T2" y="T3"/>
                  </a:cxn>
                  <a:cxn ang="0">
                    <a:pos x="T4" y="T5"/>
                  </a:cxn>
                  <a:cxn ang="0">
                    <a:pos x="T6" y="T7"/>
                  </a:cxn>
                  <a:cxn ang="0">
                    <a:pos x="T8" y="T9"/>
                  </a:cxn>
                </a:cxnLst>
                <a:rect l="0" t="0" r="r" b="b"/>
                <a:pathLst>
                  <a:path w="26" h="323">
                    <a:moveTo>
                      <a:pt x="0" y="321"/>
                    </a:moveTo>
                    <a:lnTo>
                      <a:pt x="26" y="323"/>
                    </a:lnTo>
                    <a:lnTo>
                      <a:pt x="26" y="0"/>
                    </a:lnTo>
                    <a:lnTo>
                      <a:pt x="0" y="3"/>
                    </a:lnTo>
                    <a:lnTo>
                      <a:pt x="0" y="321"/>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8" name="Freeform 293"/>
              <p:cNvSpPr>
                <a:spLocks/>
              </p:cNvSpPr>
              <p:nvPr/>
            </p:nvSpPr>
            <p:spPr bwMode="auto">
              <a:xfrm>
                <a:off x="5684" y="2110"/>
                <a:ext cx="377" cy="323"/>
              </a:xfrm>
              <a:custGeom>
                <a:avLst/>
                <a:gdLst>
                  <a:gd name="T0" fmla="*/ 264 w 269"/>
                  <a:gd name="T1" fmla="*/ 204 h 231"/>
                  <a:gd name="T2" fmla="*/ 269 w 269"/>
                  <a:gd name="T3" fmla="*/ 199 h 231"/>
                  <a:gd name="T4" fmla="*/ 269 w 269"/>
                  <a:gd name="T5" fmla="*/ 22 h 231"/>
                  <a:gd name="T6" fmla="*/ 264 w 269"/>
                  <a:gd name="T7" fmla="*/ 17 h 231"/>
                  <a:gd name="T8" fmla="*/ 5 w 269"/>
                  <a:gd name="T9" fmla="*/ 0 h 231"/>
                  <a:gd name="T10" fmla="*/ 0 w 269"/>
                  <a:gd name="T11" fmla="*/ 6 h 231"/>
                  <a:gd name="T12" fmla="*/ 0 w 269"/>
                  <a:gd name="T13" fmla="*/ 225 h 231"/>
                  <a:gd name="T14" fmla="*/ 5 w 269"/>
                  <a:gd name="T15" fmla="*/ 231 h 231"/>
                  <a:gd name="T16" fmla="*/ 264 w 269"/>
                  <a:gd name="T17"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31">
                    <a:moveTo>
                      <a:pt x="264" y="204"/>
                    </a:moveTo>
                    <a:cubicBezTo>
                      <a:pt x="267" y="204"/>
                      <a:pt x="269" y="201"/>
                      <a:pt x="269" y="199"/>
                    </a:cubicBezTo>
                    <a:cubicBezTo>
                      <a:pt x="269" y="22"/>
                      <a:pt x="269" y="22"/>
                      <a:pt x="269" y="22"/>
                    </a:cubicBezTo>
                    <a:cubicBezTo>
                      <a:pt x="269" y="20"/>
                      <a:pt x="267" y="17"/>
                      <a:pt x="264" y="17"/>
                    </a:cubicBezTo>
                    <a:cubicBezTo>
                      <a:pt x="5" y="0"/>
                      <a:pt x="5" y="0"/>
                      <a:pt x="5" y="0"/>
                    </a:cubicBezTo>
                    <a:cubicBezTo>
                      <a:pt x="2" y="0"/>
                      <a:pt x="0" y="3"/>
                      <a:pt x="0" y="6"/>
                    </a:cubicBezTo>
                    <a:cubicBezTo>
                      <a:pt x="0" y="225"/>
                      <a:pt x="0" y="225"/>
                      <a:pt x="0" y="225"/>
                    </a:cubicBezTo>
                    <a:cubicBezTo>
                      <a:pt x="0" y="228"/>
                      <a:pt x="2" y="231"/>
                      <a:pt x="5" y="231"/>
                    </a:cubicBezTo>
                    <a:lnTo>
                      <a:pt x="264" y="204"/>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29" name="Freeform 294"/>
              <p:cNvSpPr>
                <a:spLocks/>
              </p:cNvSpPr>
              <p:nvPr/>
            </p:nvSpPr>
            <p:spPr bwMode="auto">
              <a:xfrm>
                <a:off x="5700" y="2125"/>
                <a:ext cx="350" cy="252"/>
              </a:xfrm>
              <a:custGeom>
                <a:avLst/>
                <a:gdLst>
                  <a:gd name="T0" fmla="*/ 350 w 350"/>
                  <a:gd name="T1" fmla="*/ 223 h 252"/>
                  <a:gd name="T2" fmla="*/ 0 w 350"/>
                  <a:gd name="T3" fmla="*/ 252 h 252"/>
                  <a:gd name="T4" fmla="*/ 0 w 350"/>
                  <a:gd name="T5" fmla="*/ 0 h 252"/>
                  <a:gd name="T6" fmla="*/ 350 w 350"/>
                  <a:gd name="T7" fmla="*/ 20 h 252"/>
                  <a:gd name="T8" fmla="*/ 350 w 350"/>
                  <a:gd name="T9" fmla="*/ 223 h 252"/>
                </a:gdLst>
                <a:ahLst/>
                <a:cxnLst>
                  <a:cxn ang="0">
                    <a:pos x="T0" y="T1"/>
                  </a:cxn>
                  <a:cxn ang="0">
                    <a:pos x="T2" y="T3"/>
                  </a:cxn>
                  <a:cxn ang="0">
                    <a:pos x="T4" y="T5"/>
                  </a:cxn>
                  <a:cxn ang="0">
                    <a:pos x="T6" y="T7"/>
                  </a:cxn>
                  <a:cxn ang="0">
                    <a:pos x="T8" y="T9"/>
                  </a:cxn>
                </a:cxnLst>
                <a:rect l="0" t="0" r="r" b="b"/>
                <a:pathLst>
                  <a:path w="350" h="252">
                    <a:moveTo>
                      <a:pt x="350" y="223"/>
                    </a:moveTo>
                    <a:lnTo>
                      <a:pt x="0" y="252"/>
                    </a:lnTo>
                    <a:lnTo>
                      <a:pt x="0" y="0"/>
                    </a:lnTo>
                    <a:lnTo>
                      <a:pt x="350" y="20"/>
                    </a:lnTo>
                    <a:lnTo>
                      <a:pt x="350" y="223"/>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0" name="Freeform 295"/>
              <p:cNvSpPr>
                <a:spLocks/>
              </p:cNvSpPr>
              <p:nvPr/>
            </p:nvSpPr>
            <p:spPr bwMode="auto">
              <a:xfrm>
                <a:off x="6848" y="2110"/>
                <a:ext cx="27" cy="323"/>
              </a:xfrm>
              <a:custGeom>
                <a:avLst/>
                <a:gdLst>
                  <a:gd name="T0" fmla="*/ 27 w 27"/>
                  <a:gd name="T1" fmla="*/ 321 h 323"/>
                  <a:gd name="T2" fmla="*/ 0 w 27"/>
                  <a:gd name="T3" fmla="*/ 323 h 323"/>
                  <a:gd name="T4" fmla="*/ 0 w 27"/>
                  <a:gd name="T5" fmla="*/ 0 h 323"/>
                  <a:gd name="T6" fmla="*/ 27 w 27"/>
                  <a:gd name="T7" fmla="*/ 3 h 323"/>
                  <a:gd name="T8" fmla="*/ 27 w 27"/>
                  <a:gd name="T9" fmla="*/ 321 h 323"/>
                </a:gdLst>
                <a:ahLst/>
                <a:cxnLst>
                  <a:cxn ang="0">
                    <a:pos x="T0" y="T1"/>
                  </a:cxn>
                  <a:cxn ang="0">
                    <a:pos x="T2" y="T3"/>
                  </a:cxn>
                  <a:cxn ang="0">
                    <a:pos x="T4" y="T5"/>
                  </a:cxn>
                  <a:cxn ang="0">
                    <a:pos x="T6" y="T7"/>
                  </a:cxn>
                  <a:cxn ang="0">
                    <a:pos x="T8" y="T9"/>
                  </a:cxn>
                </a:cxnLst>
                <a:rect l="0" t="0" r="r" b="b"/>
                <a:pathLst>
                  <a:path w="27" h="323">
                    <a:moveTo>
                      <a:pt x="27" y="321"/>
                    </a:moveTo>
                    <a:lnTo>
                      <a:pt x="0" y="323"/>
                    </a:lnTo>
                    <a:lnTo>
                      <a:pt x="0" y="0"/>
                    </a:lnTo>
                    <a:lnTo>
                      <a:pt x="27" y="3"/>
                    </a:lnTo>
                    <a:lnTo>
                      <a:pt x="27" y="321"/>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1" name="Freeform 296"/>
              <p:cNvSpPr>
                <a:spLocks/>
              </p:cNvSpPr>
              <p:nvPr/>
            </p:nvSpPr>
            <p:spPr bwMode="auto">
              <a:xfrm>
                <a:off x="6478" y="2110"/>
                <a:ext cx="377" cy="323"/>
              </a:xfrm>
              <a:custGeom>
                <a:avLst/>
                <a:gdLst>
                  <a:gd name="T0" fmla="*/ 5 w 269"/>
                  <a:gd name="T1" fmla="*/ 204 h 231"/>
                  <a:gd name="T2" fmla="*/ 0 w 269"/>
                  <a:gd name="T3" fmla="*/ 199 h 231"/>
                  <a:gd name="T4" fmla="*/ 0 w 269"/>
                  <a:gd name="T5" fmla="*/ 22 h 231"/>
                  <a:gd name="T6" fmla="*/ 5 w 269"/>
                  <a:gd name="T7" fmla="*/ 17 h 231"/>
                  <a:gd name="T8" fmla="*/ 264 w 269"/>
                  <a:gd name="T9" fmla="*/ 0 h 231"/>
                  <a:gd name="T10" fmla="*/ 269 w 269"/>
                  <a:gd name="T11" fmla="*/ 6 h 231"/>
                  <a:gd name="T12" fmla="*/ 269 w 269"/>
                  <a:gd name="T13" fmla="*/ 225 h 231"/>
                  <a:gd name="T14" fmla="*/ 264 w 269"/>
                  <a:gd name="T15" fmla="*/ 231 h 231"/>
                  <a:gd name="T16" fmla="*/ 5 w 269"/>
                  <a:gd name="T17"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231">
                    <a:moveTo>
                      <a:pt x="5" y="204"/>
                    </a:moveTo>
                    <a:cubicBezTo>
                      <a:pt x="3" y="204"/>
                      <a:pt x="0" y="201"/>
                      <a:pt x="0" y="199"/>
                    </a:cubicBezTo>
                    <a:cubicBezTo>
                      <a:pt x="0" y="22"/>
                      <a:pt x="0" y="22"/>
                      <a:pt x="0" y="22"/>
                    </a:cubicBezTo>
                    <a:cubicBezTo>
                      <a:pt x="0" y="20"/>
                      <a:pt x="3" y="17"/>
                      <a:pt x="5" y="17"/>
                    </a:cubicBezTo>
                    <a:cubicBezTo>
                      <a:pt x="264" y="0"/>
                      <a:pt x="264" y="0"/>
                      <a:pt x="264" y="0"/>
                    </a:cubicBezTo>
                    <a:cubicBezTo>
                      <a:pt x="267" y="0"/>
                      <a:pt x="269" y="3"/>
                      <a:pt x="269" y="6"/>
                    </a:cubicBezTo>
                    <a:cubicBezTo>
                      <a:pt x="269" y="225"/>
                      <a:pt x="269" y="225"/>
                      <a:pt x="269" y="225"/>
                    </a:cubicBezTo>
                    <a:cubicBezTo>
                      <a:pt x="269" y="228"/>
                      <a:pt x="267" y="231"/>
                      <a:pt x="264" y="231"/>
                    </a:cubicBezTo>
                    <a:lnTo>
                      <a:pt x="5" y="204"/>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2" name="Freeform 297"/>
              <p:cNvSpPr>
                <a:spLocks/>
              </p:cNvSpPr>
              <p:nvPr/>
            </p:nvSpPr>
            <p:spPr bwMode="auto">
              <a:xfrm>
                <a:off x="6491" y="2125"/>
                <a:ext cx="350" cy="252"/>
              </a:xfrm>
              <a:custGeom>
                <a:avLst/>
                <a:gdLst>
                  <a:gd name="T0" fmla="*/ 0 w 350"/>
                  <a:gd name="T1" fmla="*/ 223 h 252"/>
                  <a:gd name="T2" fmla="*/ 350 w 350"/>
                  <a:gd name="T3" fmla="*/ 252 h 252"/>
                  <a:gd name="T4" fmla="*/ 350 w 350"/>
                  <a:gd name="T5" fmla="*/ 0 h 252"/>
                  <a:gd name="T6" fmla="*/ 0 w 350"/>
                  <a:gd name="T7" fmla="*/ 20 h 252"/>
                  <a:gd name="T8" fmla="*/ 0 w 350"/>
                  <a:gd name="T9" fmla="*/ 223 h 252"/>
                </a:gdLst>
                <a:ahLst/>
                <a:cxnLst>
                  <a:cxn ang="0">
                    <a:pos x="T0" y="T1"/>
                  </a:cxn>
                  <a:cxn ang="0">
                    <a:pos x="T2" y="T3"/>
                  </a:cxn>
                  <a:cxn ang="0">
                    <a:pos x="T4" y="T5"/>
                  </a:cxn>
                  <a:cxn ang="0">
                    <a:pos x="T6" y="T7"/>
                  </a:cxn>
                  <a:cxn ang="0">
                    <a:pos x="T8" y="T9"/>
                  </a:cxn>
                </a:cxnLst>
                <a:rect l="0" t="0" r="r" b="b"/>
                <a:pathLst>
                  <a:path w="350" h="252">
                    <a:moveTo>
                      <a:pt x="0" y="223"/>
                    </a:moveTo>
                    <a:lnTo>
                      <a:pt x="350" y="252"/>
                    </a:lnTo>
                    <a:lnTo>
                      <a:pt x="350" y="0"/>
                    </a:lnTo>
                    <a:lnTo>
                      <a:pt x="0" y="20"/>
                    </a:lnTo>
                    <a:lnTo>
                      <a:pt x="0" y="223"/>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3" name="Freeform 298"/>
              <p:cNvSpPr>
                <a:spLocks/>
              </p:cNvSpPr>
              <p:nvPr/>
            </p:nvSpPr>
            <p:spPr bwMode="auto">
              <a:xfrm>
                <a:off x="5724" y="2282"/>
                <a:ext cx="18" cy="70"/>
              </a:xfrm>
              <a:custGeom>
                <a:avLst/>
                <a:gdLst>
                  <a:gd name="T0" fmla="*/ 18 w 18"/>
                  <a:gd name="T1" fmla="*/ 0 h 70"/>
                  <a:gd name="T2" fmla="*/ 18 w 18"/>
                  <a:gd name="T3" fmla="*/ 69 h 70"/>
                  <a:gd name="T4" fmla="*/ 0 w 18"/>
                  <a:gd name="T5" fmla="*/ 70 h 70"/>
                  <a:gd name="T6" fmla="*/ 0 w 18"/>
                  <a:gd name="T7" fmla="*/ 2 h 70"/>
                  <a:gd name="T8" fmla="*/ 18 w 18"/>
                  <a:gd name="T9" fmla="*/ 0 h 70"/>
                </a:gdLst>
                <a:ahLst/>
                <a:cxnLst>
                  <a:cxn ang="0">
                    <a:pos x="T0" y="T1"/>
                  </a:cxn>
                  <a:cxn ang="0">
                    <a:pos x="T2" y="T3"/>
                  </a:cxn>
                  <a:cxn ang="0">
                    <a:pos x="T4" y="T5"/>
                  </a:cxn>
                  <a:cxn ang="0">
                    <a:pos x="T6" y="T7"/>
                  </a:cxn>
                  <a:cxn ang="0">
                    <a:pos x="T8" y="T9"/>
                  </a:cxn>
                </a:cxnLst>
                <a:rect l="0" t="0" r="r" b="b"/>
                <a:pathLst>
                  <a:path w="18" h="70">
                    <a:moveTo>
                      <a:pt x="18" y="0"/>
                    </a:moveTo>
                    <a:lnTo>
                      <a:pt x="18" y="69"/>
                    </a:lnTo>
                    <a:lnTo>
                      <a:pt x="0" y="70"/>
                    </a:lnTo>
                    <a:lnTo>
                      <a:pt x="0" y="2"/>
                    </a:lnTo>
                    <a:lnTo>
                      <a:pt x="18"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4" name="Freeform 299"/>
              <p:cNvSpPr>
                <a:spLocks/>
              </p:cNvSpPr>
              <p:nvPr/>
            </p:nvSpPr>
            <p:spPr bwMode="auto">
              <a:xfrm>
                <a:off x="5977" y="2201"/>
                <a:ext cx="49" cy="22"/>
              </a:xfrm>
              <a:custGeom>
                <a:avLst/>
                <a:gdLst>
                  <a:gd name="T0" fmla="*/ 33 w 35"/>
                  <a:gd name="T1" fmla="*/ 0 h 16"/>
                  <a:gd name="T2" fmla="*/ 34 w 35"/>
                  <a:gd name="T3" fmla="*/ 4 h 16"/>
                  <a:gd name="T4" fmla="*/ 35 w 35"/>
                  <a:gd name="T5" fmla="*/ 8 h 16"/>
                  <a:gd name="T6" fmla="*/ 35 w 35"/>
                  <a:gd name="T7" fmla="*/ 12 h 16"/>
                  <a:gd name="T8" fmla="*/ 35 w 35"/>
                  <a:gd name="T9" fmla="*/ 16 h 16"/>
                  <a:gd name="T10" fmla="*/ 0 w 35"/>
                  <a:gd name="T11" fmla="*/ 16 h 16"/>
                  <a:gd name="T12" fmla="*/ 33 w 3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5" h="16">
                    <a:moveTo>
                      <a:pt x="33" y="0"/>
                    </a:moveTo>
                    <a:cubicBezTo>
                      <a:pt x="33" y="1"/>
                      <a:pt x="34" y="3"/>
                      <a:pt x="34" y="4"/>
                    </a:cubicBezTo>
                    <a:cubicBezTo>
                      <a:pt x="34" y="5"/>
                      <a:pt x="35" y="7"/>
                      <a:pt x="35" y="8"/>
                    </a:cubicBezTo>
                    <a:cubicBezTo>
                      <a:pt x="35" y="9"/>
                      <a:pt x="35" y="11"/>
                      <a:pt x="35" y="12"/>
                    </a:cubicBezTo>
                    <a:cubicBezTo>
                      <a:pt x="35" y="13"/>
                      <a:pt x="35" y="15"/>
                      <a:pt x="35" y="16"/>
                    </a:cubicBezTo>
                    <a:cubicBezTo>
                      <a:pt x="0" y="16"/>
                      <a:pt x="0" y="16"/>
                      <a:pt x="0" y="16"/>
                    </a:cubicBezTo>
                    <a:lnTo>
                      <a:pt x="33"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5" name="Freeform 300"/>
              <p:cNvSpPr>
                <a:spLocks/>
              </p:cNvSpPr>
              <p:nvPr/>
            </p:nvSpPr>
            <p:spPr bwMode="auto">
              <a:xfrm>
                <a:off x="5977" y="2179"/>
                <a:ext cx="46" cy="44"/>
              </a:xfrm>
              <a:custGeom>
                <a:avLst/>
                <a:gdLst>
                  <a:gd name="T0" fmla="*/ 24 w 33"/>
                  <a:gd name="T1" fmla="*/ 0 h 32"/>
                  <a:gd name="T2" fmla="*/ 27 w 33"/>
                  <a:gd name="T3" fmla="*/ 4 h 32"/>
                  <a:gd name="T4" fmla="*/ 29 w 33"/>
                  <a:gd name="T5" fmla="*/ 8 h 32"/>
                  <a:gd name="T6" fmla="*/ 31 w 33"/>
                  <a:gd name="T7" fmla="*/ 12 h 32"/>
                  <a:gd name="T8" fmla="*/ 33 w 33"/>
                  <a:gd name="T9" fmla="*/ 16 h 32"/>
                  <a:gd name="T10" fmla="*/ 0 w 33"/>
                  <a:gd name="T11" fmla="*/ 32 h 32"/>
                  <a:gd name="T12" fmla="*/ 24 w 3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24" y="0"/>
                    </a:moveTo>
                    <a:cubicBezTo>
                      <a:pt x="25" y="1"/>
                      <a:pt x="26" y="3"/>
                      <a:pt x="27" y="4"/>
                    </a:cubicBezTo>
                    <a:cubicBezTo>
                      <a:pt x="28" y="5"/>
                      <a:pt x="29" y="6"/>
                      <a:pt x="29" y="8"/>
                    </a:cubicBezTo>
                    <a:cubicBezTo>
                      <a:pt x="30" y="9"/>
                      <a:pt x="31" y="10"/>
                      <a:pt x="31" y="12"/>
                    </a:cubicBezTo>
                    <a:cubicBezTo>
                      <a:pt x="32" y="13"/>
                      <a:pt x="32" y="15"/>
                      <a:pt x="33" y="16"/>
                    </a:cubicBezTo>
                    <a:cubicBezTo>
                      <a:pt x="0" y="32"/>
                      <a:pt x="0" y="32"/>
                      <a:pt x="0" y="32"/>
                    </a:cubicBezTo>
                    <a:lnTo>
                      <a:pt x="24"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6" name="Freeform 301"/>
              <p:cNvSpPr>
                <a:spLocks/>
              </p:cNvSpPr>
              <p:nvPr/>
            </p:nvSpPr>
            <p:spPr bwMode="auto">
              <a:xfrm>
                <a:off x="5953" y="2223"/>
                <a:ext cx="73" cy="62"/>
              </a:xfrm>
              <a:custGeom>
                <a:avLst/>
                <a:gdLst>
                  <a:gd name="T0" fmla="*/ 17 w 52"/>
                  <a:gd name="T1" fmla="*/ 0 h 44"/>
                  <a:gd name="T2" fmla="*/ 52 w 52"/>
                  <a:gd name="T3" fmla="*/ 0 h 44"/>
                  <a:gd name="T4" fmla="*/ 50 w 52"/>
                  <a:gd name="T5" fmla="*/ 17 h 44"/>
                  <a:gd name="T6" fmla="*/ 42 w 52"/>
                  <a:gd name="T7" fmla="*/ 30 h 44"/>
                  <a:gd name="T8" fmla="*/ 31 w 52"/>
                  <a:gd name="T9" fmla="*/ 40 h 44"/>
                  <a:gd name="T10" fmla="*/ 17 w 52"/>
                  <a:gd name="T11" fmla="*/ 44 h 44"/>
                  <a:gd name="T12" fmla="*/ 12 w 52"/>
                  <a:gd name="T13" fmla="*/ 44 h 44"/>
                  <a:gd name="T14" fmla="*/ 8 w 52"/>
                  <a:gd name="T15" fmla="*/ 43 h 44"/>
                  <a:gd name="T16" fmla="*/ 4 w 52"/>
                  <a:gd name="T17" fmla="*/ 41 h 44"/>
                  <a:gd name="T18" fmla="*/ 0 w 52"/>
                  <a:gd name="T19" fmla="*/ 39 h 44"/>
                  <a:gd name="T20" fmla="*/ 17 w 52"/>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4">
                    <a:moveTo>
                      <a:pt x="17" y="0"/>
                    </a:moveTo>
                    <a:cubicBezTo>
                      <a:pt x="52" y="0"/>
                      <a:pt x="52" y="0"/>
                      <a:pt x="52" y="0"/>
                    </a:cubicBezTo>
                    <a:cubicBezTo>
                      <a:pt x="52" y="6"/>
                      <a:pt x="52" y="12"/>
                      <a:pt x="50" y="17"/>
                    </a:cubicBezTo>
                    <a:cubicBezTo>
                      <a:pt x="48" y="22"/>
                      <a:pt x="46" y="26"/>
                      <a:pt x="42" y="30"/>
                    </a:cubicBezTo>
                    <a:cubicBezTo>
                      <a:pt x="39" y="34"/>
                      <a:pt x="35" y="38"/>
                      <a:pt x="31" y="40"/>
                    </a:cubicBezTo>
                    <a:cubicBezTo>
                      <a:pt x="27" y="42"/>
                      <a:pt x="22" y="44"/>
                      <a:pt x="17" y="44"/>
                    </a:cubicBezTo>
                    <a:cubicBezTo>
                      <a:pt x="15" y="44"/>
                      <a:pt x="14" y="44"/>
                      <a:pt x="12" y="44"/>
                    </a:cubicBezTo>
                    <a:cubicBezTo>
                      <a:pt x="11" y="43"/>
                      <a:pt x="9" y="43"/>
                      <a:pt x="8" y="43"/>
                    </a:cubicBezTo>
                    <a:cubicBezTo>
                      <a:pt x="6" y="42"/>
                      <a:pt x="5" y="42"/>
                      <a:pt x="4" y="41"/>
                    </a:cubicBezTo>
                    <a:cubicBezTo>
                      <a:pt x="2" y="41"/>
                      <a:pt x="1" y="40"/>
                      <a:pt x="0" y="39"/>
                    </a:cubicBezTo>
                    <a:lnTo>
                      <a:pt x="17" y="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7" name="Freeform 302"/>
              <p:cNvSpPr>
                <a:spLocks/>
              </p:cNvSpPr>
              <p:nvPr/>
            </p:nvSpPr>
            <p:spPr bwMode="auto">
              <a:xfrm>
                <a:off x="5977" y="2223"/>
                <a:ext cx="49" cy="62"/>
              </a:xfrm>
              <a:custGeom>
                <a:avLst/>
                <a:gdLst>
                  <a:gd name="T0" fmla="*/ 35 w 35"/>
                  <a:gd name="T1" fmla="*/ 0 h 44"/>
                  <a:gd name="T2" fmla="*/ 33 w 35"/>
                  <a:gd name="T3" fmla="*/ 17 h 44"/>
                  <a:gd name="T4" fmla="*/ 25 w 35"/>
                  <a:gd name="T5" fmla="*/ 30 h 44"/>
                  <a:gd name="T6" fmla="*/ 14 w 35"/>
                  <a:gd name="T7" fmla="*/ 40 h 44"/>
                  <a:gd name="T8" fmla="*/ 0 w 35"/>
                  <a:gd name="T9" fmla="*/ 44 h 44"/>
                  <a:gd name="T10" fmla="*/ 14 w 35"/>
                  <a:gd name="T11" fmla="*/ 40 h 44"/>
                  <a:gd name="T12" fmla="*/ 25 w 35"/>
                  <a:gd name="T13" fmla="*/ 30 h 44"/>
                  <a:gd name="T14" fmla="*/ 33 w 35"/>
                  <a:gd name="T15" fmla="*/ 17 h 44"/>
                  <a:gd name="T16" fmla="*/ 35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35" y="0"/>
                    </a:moveTo>
                    <a:cubicBezTo>
                      <a:pt x="35" y="6"/>
                      <a:pt x="35" y="12"/>
                      <a:pt x="33" y="17"/>
                    </a:cubicBezTo>
                    <a:cubicBezTo>
                      <a:pt x="31" y="22"/>
                      <a:pt x="29" y="26"/>
                      <a:pt x="25" y="30"/>
                    </a:cubicBezTo>
                    <a:cubicBezTo>
                      <a:pt x="22" y="34"/>
                      <a:pt x="18" y="38"/>
                      <a:pt x="14" y="40"/>
                    </a:cubicBezTo>
                    <a:cubicBezTo>
                      <a:pt x="10" y="42"/>
                      <a:pt x="5" y="44"/>
                      <a:pt x="0" y="44"/>
                    </a:cubicBezTo>
                    <a:cubicBezTo>
                      <a:pt x="5" y="44"/>
                      <a:pt x="10" y="42"/>
                      <a:pt x="14" y="40"/>
                    </a:cubicBezTo>
                    <a:cubicBezTo>
                      <a:pt x="18" y="38"/>
                      <a:pt x="22" y="34"/>
                      <a:pt x="25" y="30"/>
                    </a:cubicBezTo>
                    <a:cubicBezTo>
                      <a:pt x="29" y="26"/>
                      <a:pt x="31" y="22"/>
                      <a:pt x="33" y="17"/>
                    </a:cubicBezTo>
                    <a:cubicBezTo>
                      <a:pt x="35" y="12"/>
                      <a:pt x="35" y="6"/>
                      <a:pt x="35" y="0"/>
                    </a:cubicBez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8" name="Freeform 303"/>
              <p:cNvSpPr>
                <a:spLocks/>
              </p:cNvSpPr>
              <p:nvPr/>
            </p:nvSpPr>
            <p:spPr bwMode="auto">
              <a:xfrm>
                <a:off x="5977" y="2160"/>
                <a:ext cx="34" cy="19"/>
              </a:xfrm>
              <a:custGeom>
                <a:avLst/>
                <a:gdLst>
                  <a:gd name="T0" fmla="*/ 0 w 24"/>
                  <a:gd name="T1" fmla="*/ 0 h 13"/>
                  <a:gd name="T2" fmla="*/ 7 w 24"/>
                  <a:gd name="T3" fmla="*/ 2 h 13"/>
                  <a:gd name="T4" fmla="*/ 13 w 24"/>
                  <a:gd name="T5" fmla="*/ 4 h 13"/>
                  <a:gd name="T6" fmla="*/ 19 w 24"/>
                  <a:gd name="T7" fmla="*/ 8 h 13"/>
                  <a:gd name="T8" fmla="*/ 24 w 24"/>
                  <a:gd name="T9" fmla="*/ 13 h 13"/>
                  <a:gd name="T10" fmla="*/ 19 w 24"/>
                  <a:gd name="T11" fmla="*/ 8 h 13"/>
                  <a:gd name="T12" fmla="*/ 13 w 24"/>
                  <a:gd name="T13" fmla="*/ 4 h 13"/>
                  <a:gd name="T14" fmla="*/ 7 w 24"/>
                  <a:gd name="T15" fmla="*/ 2 h 13"/>
                  <a:gd name="T16" fmla="*/ 0 w 2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3">
                    <a:moveTo>
                      <a:pt x="0" y="0"/>
                    </a:moveTo>
                    <a:cubicBezTo>
                      <a:pt x="2" y="0"/>
                      <a:pt x="5" y="1"/>
                      <a:pt x="7" y="2"/>
                    </a:cubicBezTo>
                    <a:cubicBezTo>
                      <a:pt x="9" y="2"/>
                      <a:pt x="11" y="3"/>
                      <a:pt x="13" y="4"/>
                    </a:cubicBezTo>
                    <a:cubicBezTo>
                      <a:pt x="15" y="5"/>
                      <a:pt x="17" y="7"/>
                      <a:pt x="19" y="8"/>
                    </a:cubicBezTo>
                    <a:cubicBezTo>
                      <a:pt x="21" y="10"/>
                      <a:pt x="23" y="11"/>
                      <a:pt x="24" y="13"/>
                    </a:cubicBezTo>
                    <a:cubicBezTo>
                      <a:pt x="23" y="11"/>
                      <a:pt x="21" y="10"/>
                      <a:pt x="19" y="8"/>
                    </a:cubicBezTo>
                    <a:cubicBezTo>
                      <a:pt x="17" y="7"/>
                      <a:pt x="15" y="5"/>
                      <a:pt x="13" y="4"/>
                    </a:cubicBezTo>
                    <a:cubicBezTo>
                      <a:pt x="11" y="3"/>
                      <a:pt x="9" y="2"/>
                      <a:pt x="7" y="2"/>
                    </a:cubicBezTo>
                    <a:cubicBezTo>
                      <a:pt x="5" y="1"/>
                      <a:pt x="2" y="0"/>
                      <a:pt x="0"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39" name="Freeform 304"/>
              <p:cNvSpPr>
                <a:spLocks/>
              </p:cNvSpPr>
              <p:nvPr/>
            </p:nvSpPr>
            <p:spPr bwMode="auto">
              <a:xfrm>
                <a:off x="5955" y="2160"/>
                <a:ext cx="56" cy="63"/>
              </a:xfrm>
              <a:custGeom>
                <a:avLst/>
                <a:gdLst>
                  <a:gd name="T0" fmla="*/ 16 w 40"/>
                  <a:gd name="T1" fmla="*/ 0 h 45"/>
                  <a:gd name="T2" fmla="*/ 23 w 40"/>
                  <a:gd name="T3" fmla="*/ 2 h 45"/>
                  <a:gd name="T4" fmla="*/ 29 w 40"/>
                  <a:gd name="T5" fmla="*/ 4 h 45"/>
                  <a:gd name="T6" fmla="*/ 35 w 40"/>
                  <a:gd name="T7" fmla="*/ 8 h 45"/>
                  <a:gd name="T8" fmla="*/ 40 w 40"/>
                  <a:gd name="T9" fmla="*/ 13 h 45"/>
                  <a:gd name="T10" fmla="*/ 16 w 40"/>
                  <a:gd name="T11" fmla="*/ 45 h 45"/>
                  <a:gd name="T12" fmla="*/ 0 w 40"/>
                  <a:gd name="T13" fmla="*/ 3 h 45"/>
                  <a:gd name="T14" fmla="*/ 3 w 40"/>
                  <a:gd name="T15" fmla="*/ 2 h 45"/>
                  <a:gd name="T16" fmla="*/ 8 w 40"/>
                  <a:gd name="T17" fmla="*/ 1 h 45"/>
                  <a:gd name="T18" fmla="*/ 12 w 40"/>
                  <a:gd name="T19" fmla="*/ 0 h 45"/>
                  <a:gd name="T20" fmla="*/ 16 w 40"/>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5">
                    <a:moveTo>
                      <a:pt x="16" y="0"/>
                    </a:moveTo>
                    <a:cubicBezTo>
                      <a:pt x="18" y="0"/>
                      <a:pt x="21" y="1"/>
                      <a:pt x="23" y="2"/>
                    </a:cubicBezTo>
                    <a:cubicBezTo>
                      <a:pt x="25" y="2"/>
                      <a:pt x="27" y="3"/>
                      <a:pt x="29" y="4"/>
                    </a:cubicBezTo>
                    <a:cubicBezTo>
                      <a:pt x="31" y="5"/>
                      <a:pt x="33" y="7"/>
                      <a:pt x="35" y="8"/>
                    </a:cubicBezTo>
                    <a:cubicBezTo>
                      <a:pt x="37" y="10"/>
                      <a:pt x="39" y="11"/>
                      <a:pt x="40" y="13"/>
                    </a:cubicBezTo>
                    <a:cubicBezTo>
                      <a:pt x="16" y="45"/>
                      <a:pt x="16" y="45"/>
                      <a:pt x="16" y="45"/>
                    </a:cubicBezTo>
                    <a:cubicBezTo>
                      <a:pt x="0" y="3"/>
                      <a:pt x="0" y="3"/>
                      <a:pt x="0" y="3"/>
                    </a:cubicBezTo>
                    <a:cubicBezTo>
                      <a:pt x="1" y="3"/>
                      <a:pt x="2" y="2"/>
                      <a:pt x="3" y="2"/>
                    </a:cubicBezTo>
                    <a:cubicBezTo>
                      <a:pt x="5" y="1"/>
                      <a:pt x="6" y="1"/>
                      <a:pt x="8" y="1"/>
                    </a:cubicBezTo>
                    <a:cubicBezTo>
                      <a:pt x="9" y="0"/>
                      <a:pt x="10" y="0"/>
                      <a:pt x="12" y="0"/>
                    </a:cubicBezTo>
                    <a:cubicBezTo>
                      <a:pt x="13" y="0"/>
                      <a:pt x="14" y="0"/>
                      <a:pt x="16"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0" name="Freeform 305"/>
              <p:cNvSpPr>
                <a:spLocks/>
              </p:cNvSpPr>
              <p:nvPr/>
            </p:nvSpPr>
            <p:spPr bwMode="auto">
              <a:xfrm>
                <a:off x="5938" y="2223"/>
                <a:ext cx="39" cy="55"/>
              </a:xfrm>
              <a:custGeom>
                <a:avLst/>
                <a:gdLst>
                  <a:gd name="T0" fmla="*/ 28 w 28"/>
                  <a:gd name="T1" fmla="*/ 0 h 39"/>
                  <a:gd name="T2" fmla="*/ 11 w 28"/>
                  <a:gd name="T3" fmla="*/ 39 h 39"/>
                  <a:gd name="T4" fmla="*/ 8 w 28"/>
                  <a:gd name="T5" fmla="*/ 38 h 39"/>
                  <a:gd name="T6" fmla="*/ 5 w 28"/>
                  <a:gd name="T7" fmla="*/ 36 h 39"/>
                  <a:gd name="T8" fmla="*/ 3 w 28"/>
                  <a:gd name="T9" fmla="*/ 34 h 39"/>
                  <a:gd name="T10" fmla="*/ 0 w 28"/>
                  <a:gd name="T11" fmla="*/ 31 h 39"/>
                  <a:gd name="T12" fmla="*/ 28 w 28"/>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8" h="39">
                    <a:moveTo>
                      <a:pt x="28" y="0"/>
                    </a:moveTo>
                    <a:cubicBezTo>
                      <a:pt x="11" y="39"/>
                      <a:pt x="11" y="39"/>
                      <a:pt x="11" y="39"/>
                    </a:cubicBezTo>
                    <a:cubicBezTo>
                      <a:pt x="10" y="39"/>
                      <a:pt x="9" y="38"/>
                      <a:pt x="8" y="38"/>
                    </a:cubicBezTo>
                    <a:cubicBezTo>
                      <a:pt x="7" y="37"/>
                      <a:pt x="6" y="36"/>
                      <a:pt x="5" y="36"/>
                    </a:cubicBezTo>
                    <a:cubicBezTo>
                      <a:pt x="4" y="35"/>
                      <a:pt x="3" y="34"/>
                      <a:pt x="3" y="34"/>
                    </a:cubicBezTo>
                    <a:cubicBezTo>
                      <a:pt x="2" y="33"/>
                      <a:pt x="1" y="32"/>
                      <a:pt x="0" y="31"/>
                    </a:cubicBezTo>
                    <a:lnTo>
                      <a:pt x="28"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1" name="Freeform 306"/>
              <p:cNvSpPr>
                <a:spLocks/>
              </p:cNvSpPr>
              <p:nvPr/>
            </p:nvSpPr>
            <p:spPr bwMode="auto">
              <a:xfrm>
                <a:off x="5927" y="2324"/>
                <a:ext cx="12" cy="11"/>
              </a:xfrm>
              <a:custGeom>
                <a:avLst/>
                <a:gdLst>
                  <a:gd name="T0" fmla="*/ 12 w 12"/>
                  <a:gd name="T1" fmla="*/ 0 h 11"/>
                  <a:gd name="T2" fmla="*/ 12 w 12"/>
                  <a:gd name="T3" fmla="*/ 10 h 11"/>
                  <a:gd name="T4" fmla="*/ 0 w 12"/>
                  <a:gd name="T5" fmla="*/ 11 h 11"/>
                  <a:gd name="T6" fmla="*/ 0 w 12"/>
                  <a:gd name="T7" fmla="*/ 2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lnTo>
                      <a:pt x="12" y="10"/>
                    </a:lnTo>
                    <a:lnTo>
                      <a:pt x="0" y="11"/>
                    </a:lnTo>
                    <a:lnTo>
                      <a:pt x="0" y="2"/>
                    </a:lnTo>
                    <a:lnTo>
                      <a:pt x="12"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2" name="Freeform 307"/>
              <p:cNvSpPr>
                <a:spLocks/>
              </p:cNvSpPr>
              <p:nvPr/>
            </p:nvSpPr>
            <p:spPr bwMode="auto">
              <a:xfrm>
                <a:off x="5922" y="2165"/>
                <a:ext cx="55" cy="102"/>
              </a:xfrm>
              <a:custGeom>
                <a:avLst/>
                <a:gdLst>
                  <a:gd name="T0" fmla="*/ 23 w 39"/>
                  <a:gd name="T1" fmla="*/ 0 h 73"/>
                  <a:gd name="T2" fmla="*/ 39 w 39"/>
                  <a:gd name="T3" fmla="*/ 42 h 73"/>
                  <a:gd name="T4" fmla="*/ 11 w 39"/>
                  <a:gd name="T5" fmla="*/ 73 h 73"/>
                  <a:gd name="T6" fmla="*/ 6 w 39"/>
                  <a:gd name="T7" fmla="*/ 66 h 73"/>
                  <a:gd name="T8" fmla="*/ 3 w 39"/>
                  <a:gd name="T9" fmla="*/ 59 h 73"/>
                  <a:gd name="T10" fmla="*/ 0 w 39"/>
                  <a:gd name="T11" fmla="*/ 50 h 73"/>
                  <a:gd name="T12" fmla="*/ 0 w 39"/>
                  <a:gd name="T13" fmla="*/ 41 h 73"/>
                  <a:gd name="T14" fmla="*/ 1 w 39"/>
                  <a:gd name="T15" fmla="*/ 27 h 73"/>
                  <a:gd name="T16" fmla="*/ 6 w 39"/>
                  <a:gd name="T17" fmla="*/ 16 h 73"/>
                  <a:gd name="T18" fmla="*/ 13 w 39"/>
                  <a:gd name="T19" fmla="*/ 7 h 73"/>
                  <a:gd name="T20" fmla="*/ 23 w 39"/>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73">
                    <a:moveTo>
                      <a:pt x="23" y="0"/>
                    </a:moveTo>
                    <a:cubicBezTo>
                      <a:pt x="39" y="42"/>
                      <a:pt x="39" y="42"/>
                      <a:pt x="39" y="42"/>
                    </a:cubicBezTo>
                    <a:cubicBezTo>
                      <a:pt x="11" y="73"/>
                      <a:pt x="11" y="73"/>
                      <a:pt x="11" y="73"/>
                    </a:cubicBezTo>
                    <a:cubicBezTo>
                      <a:pt x="9" y="71"/>
                      <a:pt x="8" y="69"/>
                      <a:pt x="6" y="66"/>
                    </a:cubicBezTo>
                    <a:cubicBezTo>
                      <a:pt x="5" y="64"/>
                      <a:pt x="4" y="61"/>
                      <a:pt x="3" y="59"/>
                    </a:cubicBezTo>
                    <a:cubicBezTo>
                      <a:pt x="2" y="56"/>
                      <a:pt x="1" y="53"/>
                      <a:pt x="0" y="50"/>
                    </a:cubicBezTo>
                    <a:cubicBezTo>
                      <a:pt x="0" y="47"/>
                      <a:pt x="0" y="44"/>
                      <a:pt x="0" y="41"/>
                    </a:cubicBezTo>
                    <a:cubicBezTo>
                      <a:pt x="0" y="36"/>
                      <a:pt x="0" y="32"/>
                      <a:pt x="1" y="27"/>
                    </a:cubicBezTo>
                    <a:cubicBezTo>
                      <a:pt x="2" y="23"/>
                      <a:pt x="4" y="19"/>
                      <a:pt x="6" y="16"/>
                    </a:cubicBezTo>
                    <a:cubicBezTo>
                      <a:pt x="8" y="12"/>
                      <a:pt x="11" y="9"/>
                      <a:pt x="13" y="7"/>
                    </a:cubicBezTo>
                    <a:cubicBezTo>
                      <a:pt x="16" y="4"/>
                      <a:pt x="19" y="2"/>
                      <a:pt x="23" y="0"/>
                    </a:cubicBez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3" name="Freeform 308"/>
              <p:cNvSpPr>
                <a:spLocks/>
              </p:cNvSpPr>
              <p:nvPr/>
            </p:nvSpPr>
            <p:spPr bwMode="auto">
              <a:xfrm>
                <a:off x="5907" y="2298"/>
                <a:ext cx="14" cy="39"/>
              </a:xfrm>
              <a:custGeom>
                <a:avLst/>
                <a:gdLst>
                  <a:gd name="T0" fmla="*/ 14 w 14"/>
                  <a:gd name="T1" fmla="*/ 0 h 39"/>
                  <a:gd name="T2" fmla="*/ 14 w 14"/>
                  <a:gd name="T3" fmla="*/ 37 h 39"/>
                  <a:gd name="T4" fmla="*/ 0 w 14"/>
                  <a:gd name="T5" fmla="*/ 39 h 39"/>
                  <a:gd name="T6" fmla="*/ 0 w 14"/>
                  <a:gd name="T7" fmla="*/ 1 h 39"/>
                  <a:gd name="T8" fmla="*/ 14 w 14"/>
                  <a:gd name="T9" fmla="*/ 0 h 39"/>
                </a:gdLst>
                <a:ahLst/>
                <a:cxnLst>
                  <a:cxn ang="0">
                    <a:pos x="T0" y="T1"/>
                  </a:cxn>
                  <a:cxn ang="0">
                    <a:pos x="T2" y="T3"/>
                  </a:cxn>
                  <a:cxn ang="0">
                    <a:pos x="T4" y="T5"/>
                  </a:cxn>
                  <a:cxn ang="0">
                    <a:pos x="T6" y="T7"/>
                  </a:cxn>
                  <a:cxn ang="0">
                    <a:pos x="T8" y="T9"/>
                  </a:cxn>
                </a:cxnLst>
                <a:rect l="0" t="0" r="r" b="b"/>
                <a:pathLst>
                  <a:path w="14" h="39">
                    <a:moveTo>
                      <a:pt x="14" y="0"/>
                    </a:moveTo>
                    <a:lnTo>
                      <a:pt x="14" y="37"/>
                    </a:lnTo>
                    <a:lnTo>
                      <a:pt x="0" y="39"/>
                    </a:lnTo>
                    <a:lnTo>
                      <a:pt x="0" y="1"/>
                    </a:lnTo>
                    <a:lnTo>
                      <a:pt x="14"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4" name="Freeform 309"/>
              <p:cNvSpPr>
                <a:spLocks/>
              </p:cNvSpPr>
              <p:nvPr/>
            </p:nvSpPr>
            <p:spPr bwMode="auto">
              <a:xfrm>
                <a:off x="5887" y="2317"/>
                <a:ext cx="14" cy="21"/>
              </a:xfrm>
              <a:custGeom>
                <a:avLst/>
                <a:gdLst>
                  <a:gd name="T0" fmla="*/ 14 w 14"/>
                  <a:gd name="T1" fmla="*/ 0 h 21"/>
                  <a:gd name="T2" fmla="*/ 14 w 14"/>
                  <a:gd name="T3" fmla="*/ 20 h 21"/>
                  <a:gd name="T4" fmla="*/ 0 w 14"/>
                  <a:gd name="T5" fmla="*/ 21 h 21"/>
                  <a:gd name="T6" fmla="*/ 0 w 14"/>
                  <a:gd name="T7" fmla="*/ 2 h 21"/>
                  <a:gd name="T8" fmla="*/ 14 w 14"/>
                  <a:gd name="T9" fmla="*/ 0 h 21"/>
                </a:gdLst>
                <a:ahLst/>
                <a:cxnLst>
                  <a:cxn ang="0">
                    <a:pos x="T0" y="T1"/>
                  </a:cxn>
                  <a:cxn ang="0">
                    <a:pos x="T2" y="T3"/>
                  </a:cxn>
                  <a:cxn ang="0">
                    <a:pos x="T4" y="T5"/>
                  </a:cxn>
                  <a:cxn ang="0">
                    <a:pos x="T6" y="T7"/>
                  </a:cxn>
                  <a:cxn ang="0">
                    <a:pos x="T8" y="T9"/>
                  </a:cxn>
                </a:cxnLst>
                <a:rect l="0" t="0" r="r" b="b"/>
                <a:pathLst>
                  <a:path w="14" h="21">
                    <a:moveTo>
                      <a:pt x="14" y="0"/>
                    </a:moveTo>
                    <a:lnTo>
                      <a:pt x="14" y="20"/>
                    </a:lnTo>
                    <a:lnTo>
                      <a:pt x="0" y="21"/>
                    </a:lnTo>
                    <a:lnTo>
                      <a:pt x="0" y="2"/>
                    </a:lnTo>
                    <a:lnTo>
                      <a:pt x="14"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5" name="Rectangle 310"/>
              <p:cNvSpPr>
                <a:spLocks noChangeArrowheads="1"/>
              </p:cNvSpPr>
              <p:nvPr/>
            </p:nvSpPr>
            <p:spPr bwMode="auto">
              <a:xfrm>
                <a:off x="5866" y="2264"/>
                <a:ext cx="14" cy="7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6" name="Freeform 311"/>
              <p:cNvSpPr>
                <a:spLocks/>
              </p:cNvSpPr>
              <p:nvPr/>
            </p:nvSpPr>
            <p:spPr bwMode="auto">
              <a:xfrm>
                <a:off x="5845" y="2309"/>
                <a:ext cx="14" cy="33"/>
              </a:xfrm>
              <a:custGeom>
                <a:avLst/>
                <a:gdLst>
                  <a:gd name="T0" fmla="*/ 14 w 14"/>
                  <a:gd name="T1" fmla="*/ 0 h 33"/>
                  <a:gd name="T2" fmla="*/ 14 w 14"/>
                  <a:gd name="T3" fmla="*/ 32 h 33"/>
                  <a:gd name="T4" fmla="*/ 0 w 14"/>
                  <a:gd name="T5" fmla="*/ 33 h 33"/>
                  <a:gd name="T6" fmla="*/ 0 w 14"/>
                  <a:gd name="T7" fmla="*/ 1 h 33"/>
                  <a:gd name="T8" fmla="*/ 14 w 14"/>
                  <a:gd name="T9" fmla="*/ 0 h 33"/>
                </a:gdLst>
                <a:ahLst/>
                <a:cxnLst>
                  <a:cxn ang="0">
                    <a:pos x="T0" y="T1"/>
                  </a:cxn>
                  <a:cxn ang="0">
                    <a:pos x="T2" y="T3"/>
                  </a:cxn>
                  <a:cxn ang="0">
                    <a:pos x="T4" y="T5"/>
                  </a:cxn>
                  <a:cxn ang="0">
                    <a:pos x="T6" y="T7"/>
                  </a:cxn>
                  <a:cxn ang="0">
                    <a:pos x="T8" y="T9"/>
                  </a:cxn>
                </a:cxnLst>
                <a:rect l="0" t="0" r="r" b="b"/>
                <a:pathLst>
                  <a:path w="14" h="33">
                    <a:moveTo>
                      <a:pt x="14" y="0"/>
                    </a:moveTo>
                    <a:lnTo>
                      <a:pt x="14" y="32"/>
                    </a:lnTo>
                    <a:lnTo>
                      <a:pt x="0" y="33"/>
                    </a:lnTo>
                    <a:lnTo>
                      <a:pt x="0" y="1"/>
                    </a:lnTo>
                    <a:lnTo>
                      <a:pt x="14"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7" name="Freeform 312"/>
              <p:cNvSpPr>
                <a:spLocks/>
              </p:cNvSpPr>
              <p:nvPr/>
            </p:nvSpPr>
            <p:spPr bwMode="auto">
              <a:xfrm>
                <a:off x="5823" y="2323"/>
                <a:ext cx="15" cy="21"/>
              </a:xfrm>
              <a:custGeom>
                <a:avLst/>
                <a:gdLst>
                  <a:gd name="T0" fmla="*/ 15 w 15"/>
                  <a:gd name="T1" fmla="*/ 0 h 21"/>
                  <a:gd name="T2" fmla="*/ 15 w 15"/>
                  <a:gd name="T3" fmla="*/ 19 h 21"/>
                  <a:gd name="T4" fmla="*/ 0 w 15"/>
                  <a:gd name="T5" fmla="*/ 21 h 21"/>
                  <a:gd name="T6" fmla="*/ 0 w 15"/>
                  <a:gd name="T7" fmla="*/ 0 h 21"/>
                  <a:gd name="T8" fmla="*/ 15 w 15"/>
                  <a:gd name="T9" fmla="*/ 0 h 21"/>
                </a:gdLst>
                <a:ahLst/>
                <a:cxnLst>
                  <a:cxn ang="0">
                    <a:pos x="T0" y="T1"/>
                  </a:cxn>
                  <a:cxn ang="0">
                    <a:pos x="T2" y="T3"/>
                  </a:cxn>
                  <a:cxn ang="0">
                    <a:pos x="T4" y="T5"/>
                  </a:cxn>
                  <a:cxn ang="0">
                    <a:pos x="T6" y="T7"/>
                  </a:cxn>
                  <a:cxn ang="0">
                    <a:pos x="T8" y="T9"/>
                  </a:cxn>
                </a:cxnLst>
                <a:rect l="0" t="0" r="r" b="b"/>
                <a:pathLst>
                  <a:path w="15" h="21">
                    <a:moveTo>
                      <a:pt x="15" y="0"/>
                    </a:moveTo>
                    <a:lnTo>
                      <a:pt x="15" y="19"/>
                    </a:lnTo>
                    <a:lnTo>
                      <a:pt x="0" y="21"/>
                    </a:lnTo>
                    <a:lnTo>
                      <a:pt x="0" y="0"/>
                    </a:lnTo>
                    <a:lnTo>
                      <a:pt x="15"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8" name="Freeform 313"/>
              <p:cNvSpPr>
                <a:spLocks/>
              </p:cNvSpPr>
              <p:nvPr/>
            </p:nvSpPr>
            <p:spPr bwMode="auto">
              <a:xfrm>
                <a:off x="5799" y="2264"/>
                <a:ext cx="16" cy="81"/>
              </a:xfrm>
              <a:custGeom>
                <a:avLst/>
                <a:gdLst>
                  <a:gd name="T0" fmla="*/ 16 w 16"/>
                  <a:gd name="T1" fmla="*/ 0 h 81"/>
                  <a:gd name="T2" fmla="*/ 16 w 16"/>
                  <a:gd name="T3" fmla="*/ 80 h 81"/>
                  <a:gd name="T4" fmla="*/ 0 w 16"/>
                  <a:gd name="T5" fmla="*/ 81 h 81"/>
                  <a:gd name="T6" fmla="*/ 0 w 16"/>
                  <a:gd name="T7" fmla="*/ 0 h 81"/>
                  <a:gd name="T8" fmla="*/ 16 w 16"/>
                  <a:gd name="T9" fmla="*/ 0 h 81"/>
                </a:gdLst>
                <a:ahLst/>
                <a:cxnLst>
                  <a:cxn ang="0">
                    <a:pos x="T0" y="T1"/>
                  </a:cxn>
                  <a:cxn ang="0">
                    <a:pos x="T2" y="T3"/>
                  </a:cxn>
                  <a:cxn ang="0">
                    <a:pos x="T4" y="T5"/>
                  </a:cxn>
                  <a:cxn ang="0">
                    <a:pos x="T6" y="T7"/>
                  </a:cxn>
                  <a:cxn ang="0">
                    <a:pos x="T8" y="T9"/>
                  </a:cxn>
                </a:cxnLst>
                <a:rect l="0" t="0" r="r" b="b"/>
                <a:pathLst>
                  <a:path w="16" h="81">
                    <a:moveTo>
                      <a:pt x="16" y="0"/>
                    </a:moveTo>
                    <a:lnTo>
                      <a:pt x="16" y="80"/>
                    </a:lnTo>
                    <a:lnTo>
                      <a:pt x="0" y="81"/>
                    </a:lnTo>
                    <a:lnTo>
                      <a:pt x="0" y="0"/>
                    </a:lnTo>
                    <a:lnTo>
                      <a:pt x="16"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49" name="Freeform 314"/>
              <p:cNvSpPr>
                <a:spLocks/>
              </p:cNvSpPr>
              <p:nvPr/>
            </p:nvSpPr>
            <p:spPr bwMode="auto">
              <a:xfrm>
                <a:off x="5750" y="2188"/>
                <a:ext cx="17" cy="161"/>
              </a:xfrm>
              <a:custGeom>
                <a:avLst/>
                <a:gdLst>
                  <a:gd name="T0" fmla="*/ 17 w 17"/>
                  <a:gd name="T1" fmla="*/ 2 h 161"/>
                  <a:gd name="T2" fmla="*/ 17 w 17"/>
                  <a:gd name="T3" fmla="*/ 160 h 161"/>
                  <a:gd name="T4" fmla="*/ 0 w 17"/>
                  <a:gd name="T5" fmla="*/ 161 h 161"/>
                  <a:gd name="T6" fmla="*/ 0 w 17"/>
                  <a:gd name="T7" fmla="*/ 0 h 161"/>
                  <a:gd name="T8" fmla="*/ 17 w 17"/>
                  <a:gd name="T9" fmla="*/ 2 h 161"/>
                </a:gdLst>
                <a:ahLst/>
                <a:cxnLst>
                  <a:cxn ang="0">
                    <a:pos x="T0" y="T1"/>
                  </a:cxn>
                  <a:cxn ang="0">
                    <a:pos x="T2" y="T3"/>
                  </a:cxn>
                  <a:cxn ang="0">
                    <a:pos x="T4" y="T5"/>
                  </a:cxn>
                  <a:cxn ang="0">
                    <a:pos x="T6" y="T7"/>
                  </a:cxn>
                  <a:cxn ang="0">
                    <a:pos x="T8" y="T9"/>
                  </a:cxn>
                </a:cxnLst>
                <a:rect l="0" t="0" r="r" b="b"/>
                <a:pathLst>
                  <a:path w="17" h="161">
                    <a:moveTo>
                      <a:pt x="17" y="2"/>
                    </a:moveTo>
                    <a:lnTo>
                      <a:pt x="17" y="160"/>
                    </a:lnTo>
                    <a:lnTo>
                      <a:pt x="0" y="161"/>
                    </a:lnTo>
                    <a:lnTo>
                      <a:pt x="0" y="0"/>
                    </a:lnTo>
                    <a:lnTo>
                      <a:pt x="17" y="2"/>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0" name="Freeform 315"/>
              <p:cNvSpPr>
                <a:spLocks/>
              </p:cNvSpPr>
              <p:nvPr/>
            </p:nvSpPr>
            <p:spPr bwMode="auto">
              <a:xfrm>
                <a:off x="5775" y="2305"/>
                <a:ext cx="17" cy="43"/>
              </a:xfrm>
              <a:custGeom>
                <a:avLst/>
                <a:gdLst>
                  <a:gd name="T0" fmla="*/ 17 w 17"/>
                  <a:gd name="T1" fmla="*/ 0 h 43"/>
                  <a:gd name="T2" fmla="*/ 17 w 17"/>
                  <a:gd name="T3" fmla="*/ 42 h 43"/>
                  <a:gd name="T4" fmla="*/ 0 w 17"/>
                  <a:gd name="T5" fmla="*/ 43 h 43"/>
                  <a:gd name="T6" fmla="*/ 0 w 17"/>
                  <a:gd name="T7" fmla="*/ 0 h 43"/>
                  <a:gd name="T8" fmla="*/ 17 w 17"/>
                  <a:gd name="T9" fmla="*/ 0 h 43"/>
                </a:gdLst>
                <a:ahLst/>
                <a:cxnLst>
                  <a:cxn ang="0">
                    <a:pos x="T0" y="T1"/>
                  </a:cxn>
                  <a:cxn ang="0">
                    <a:pos x="T2" y="T3"/>
                  </a:cxn>
                  <a:cxn ang="0">
                    <a:pos x="T4" y="T5"/>
                  </a:cxn>
                  <a:cxn ang="0">
                    <a:pos x="T6" y="T7"/>
                  </a:cxn>
                  <a:cxn ang="0">
                    <a:pos x="T8" y="T9"/>
                  </a:cxn>
                </a:cxnLst>
                <a:rect l="0" t="0" r="r" b="b"/>
                <a:pathLst>
                  <a:path w="17" h="43">
                    <a:moveTo>
                      <a:pt x="17" y="0"/>
                    </a:moveTo>
                    <a:lnTo>
                      <a:pt x="17" y="42"/>
                    </a:lnTo>
                    <a:lnTo>
                      <a:pt x="0" y="43"/>
                    </a:lnTo>
                    <a:lnTo>
                      <a:pt x="0" y="0"/>
                    </a:lnTo>
                    <a:lnTo>
                      <a:pt x="17" y="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1" name="Freeform 316"/>
              <p:cNvSpPr>
                <a:spLocks/>
              </p:cNvSpPr>
              <p:nvPr/>
            </p:nvSpPr>
            <p:spPr bwMode="auto">
              <a:xfrm>
                <a:off x="6534" y="1987"/>
                <a:ext cx="18" cy="68"/>
              </a:xfrm>
              <a:custGeom>
                <a:avLst/>
                <a:gdLst>
                  <a:gd name="T0" fmla="*/ 17 w 18"/>
                  <a:gd name="T1" fmla="*/ 0 h 68"/>
                  <a:gd name="T2" fmla="*/ 18 w 18"/>
                  <a:gd name="T3" fmla="*/ 67 h 68"/>
                  <a:gd name="T4" fmla="*/ 2 w 18"/>
                  <a:gd name="T5" fmla="*/ 68 h 68"/>
                  <a:gd name="T6" fmla="*/ 0 w 18"/>
                  <a:gd name="T7" fmla="*/ 2 h 68"/>
                  <a:gd name="T8" fmla="*/ 17 w 18"/>
                  <a:gd name="T9" fmla="*/ 0 h 68"/>
                </a:gdLst>
                <a:ahLst/>
                <a:cxnLst>
                  <a:cxn ang="0">
                    <a:pos x="T0" y="T1"/>
                  </a:cxn>
                  <a:cxn ang="0">
                    <a:pos x="T2" y="T3"/>
                  </a:cxn>
                  <a:cxn ang="0">
                    <a:pos x="T4" y="T5"/>
                  </a:cxn>
                  <a:cxn ang="0">
                    <a:pos x="T6" y="T7"/>
                  </a:cxn>
                  <a:cxn ang="0">
                    <a:pos x="T8" y="T9"/>
                  </a:cxn>
                </a:cxnLst>
                <a:rect l="0" t="0" r="r" b="b"/>
                <a:pathLst>
                  <a:path w="18" h="68">
                    <a:moveTo>
                      <a:pt x="17" y="0"/>
                    </a:moveTo>
                    <a:lnTo>
                      <a:pt x="18" y="67"/>
                    </a:lnTo>
                    <a:lnTo>
                      <a:pt x="2" y="68"/>
                    </a:lnTo>
                    <a:lnTo>
                      <a:pt x="0" y="2"/>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2" name="Freeform 317"/>
              <p:cNvSpPr>
                <a:spLocks/>
              </p:cNvSpPr>
              <p:nvPr/>
            </p:nvSpPr>
            <p:spPr bwMode="auto">
              <a:xfrm>
                <a:off x="6583" y="2005"/>
                <a:ext cx="17" cy="45"/>
              </a:xfrm>
              <a:custGeom>
                <a:avLst/>
                <a:gdLst>
                  <a:gd name="T0" fmla="*/ 17 w 17"/>
                  <a:gd name="T1" fmla="*/ 0 h 45"/>
                  <a:gd name="T2" fmla="*/ 17 w 17"/>
                  <a:gd name="T3" fmla="*/ 42 h 45"/>
                  <a:gd name="T4" fmla="*/ 0 w 17"/>
                  <a:gd name="T5" fmla="*/ 45 h 45"/>
                  <a:gd name="T6" fmla="*/ 0 w 17"/>
                  <a:gd name="T7" fmla="*/ 1 h 45"/>
                  <a:gd name="T8" fmla="*/ 17 w 17"/>
                  <a:gd name="T9" fmla="*/ 0 h 45"/>
                </a:gdLst>
                <a:ahLst/>
                <a:cxnLst>
                  <a:cxn ang="0">
                    <a:pos x="T0" y="T1"/>
                  </a:cxn>
                  <a:cxn ang="0">
                    <a:pos x="T2" y="T3"/>
                  </a:cxn>
                  <a:cxn ang="0">
                    <a:pos x="T4" y="T5"/>
                  </a:cxn>
                  <a:cxn ang="0">
                    <a:pos x="T6" y="T7"/>
                  </a:cxn>
                  <a:cxn ang="0">
                    <a:pos x="T8" y="T9"/>
                  </a:cxn>
                </a:cxnLst>
                <a:rect l="0" t="0" r="r" b="b"/>
                <a:pathLst>
                  <a:path w="17" h="45">
                    <a:moveTo>
                      <a:pt x="17" y="0"/>
                    </a:moveTo>
                    <a:lnTo>
                      <a:pt x="17" y="42"/>
                    </a:lnTo>
                    <a:lnTo>
                      <a:pt x="0" y="45"/>
                    </a:lnTo>
                    <a:lnTo>
                      <a:pt x="0" y="1"/>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3" name="Freeform 318"/>
              <p:cNvSpPr>
                <a:spLocks/>
              </p:cNvSpPr>
              <p:nvPr/>
            </p:nvSpPr>
            <p:spPr bwMode="auto">
              <a:xfrm>
                <a:off x="6607" y="1960"/>
                <a:ext cx="17" cy="87"/>
              </a:xfrm>
              <a:custGeom>
                <a:avLst/>
                <a:gdLst>
                  <a:gd name="T0" fmla="*/ 16 w 17"/>
                  <a:gd name="T1" fmla="*/ 0 h 87"/>
                  <a:gd name="T2" fmla="*/ 17 w 17"/>
                  <a:gd name="T3" fmla="*/ 84 h 87"/>
                  <a:gd name="T4" fmla="*/ 0 w 17"/>
                  <a:gd name="T5" fmla="*/ 87 h 87"/>
                  <a:gd name="T6" fmla="*/ 0 w 17"/>
                  <a:gd name="T7" fmla="*/ 3 h 87"/>
                  <a:gd name="T8" fmla="*/ 16 w 17"/>
                  <a:gd name="T9" fmla="*/ 0 h 87"/>
                </a:gdLst>
                <a:ahLst/>
                <a:cxnLst>
                  <a:cxn ang="0">
                    <a:pos x="T0" y="T1"/>
                  </a:cxn>
                  <a:cxn ang="0">
                    <a:pos x="T2" y="T3"/>
                  </a:cxn>
                  <a:cxn ang="0">
                    <a:pos x="T4" y="T5"/>
                  </a:cxn>
                  <a:cxn ang="0">
                    <a:pos x="T6" y="T7"/>
                  </a:cxn>
                  <a:cxn ang="0">
                    <a:pos x="T8" y="T9"/>
                  </a:cxn>
                </a:cxnLst>
                <a:rect l="0" t="0" r="r" b="b"/>
                <a:pathLst>
                  <a:path w="17" h="87">
                    <a:moveTo>
                      <a:pt x="16" y="0"/>
                    </a:moveTo>
                    <a:lnTo>
                      <a:pt x="17" y="84"/>
                    </a:lnTo>
                    <a:lnTo>
                      <a:pt x="0" y="87"/>
                    </a:lnTo>
                    <a:lnTo>
                      <a:pt x="0" y="3"/>
                    </a:lnTo>
                    <a:lnTo>
                      <a:pt x="16"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4" name="Freeform 319"/>
              <p:cNvSpPr>
                <a:spLocks/>
              </p:cNvSpPr>
              <p:nvPr/>
            </p:nvSpPr>
            <p:spPr bwMode="auto">
              <a:xfrm>
                <a:off x="6631" y="2020"/>
                <a:ext cx="17" cy="23"/>
              </a:xfrm>
              <a:custGeom>
                <a:avLst/>
                <a:gdLst>
                  <a:gd name="T0" fmla="*/ 17 w 17"/>
                  <a:gd name="T1" fmla="*/ 0 h 23"/>
                  <a:gd name="T2" fmla="*/ 17 w 17"/>
                  <a:gd name="T3" fmla="*/ 21 h 23"/>
                  <a:gd name="T4" fmla="*/ 0 w 17"/>
                  <a:gd name="T5" fmla="*/ 23 h 23"/>
                  <a:gd name="T6" fmla="*/ 0 w 17"/>
                  <a:gd name="T7" fmla="*/ 2 h 23"/>
                  <a:gd name="T8" fmla="*/ 17 w 17"/>
                  <a:gd name="T9" fmla="*/ 0 h 23"/>
                </a:gdLst>
                <a:ahLst/>
                <a:cxnLst>
                  <a:cxn ang="0">
                    <a:pos x="T0" y="T1"/>
                  </a:cxn>
                  <a:cxn ang="0">
                    <a:pos x="T2" y="T3"/>
                  </a:cxn>
                  <a:cxn ang="0">
                    <a:pos x="T4" y="T5"/>
                  </a:cxn>
                  <a:cxn ang="0">
                    <a:pos x="T6" y="T7"/>
                  </a:cxn>
                  <a:cxn ang="0">
                    <a:pos x="T8" y="T9"/>
                  </a:cxn>
                </a:cxnLst>
                <a:rect l="0" t="0" r="r" b="b"/>
                <a:pathLst>
                  <a:path w="17" h="23">
                    <a:moveTo>
                      <a:pt x="17" y="0"/>
                    </a:moveTo>
                    <a:lnTo>
                      <a:pt x="17" y="21"/>
                    </a:lnTo>
                    <a:lnTo>
                      <a:pt x="0" y="23"/>
                    </a:lnTo>
                    <a:lnTo>
                      <a:pt x="0" y="2"/>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5" name="Freeform 320"/>
              <p:cNvSpPr>
                <a:spLocks/>
              </p:cNvSpPr>
              <p:nvPr/>
            </p:nvSpPr>
            <p:spPr bwMode="auto">
              <a:xfrm>
                <a:off x="6558" y="1890"/>
                <a:ext cx="18" cy="162"/>
              </a:xfrm>
              <a:custGeom>
                <a:avLst/>
                <a:gdLst>
                  <a:gd name="T0" fmla="*/ 17 w 18"/>
                  <a:gd name="T1" fmla="*/ 0 h 162"/>
                  <a:gd name="T2" fmla="*/ 18 w 18"/>
                  <a:gd name="T3" fmla="*/ 161 h 162"/>
                  <a:gd name="T4" fmla="*/ 2 w 18"/>
                  <a:gd name="T5" fmla="*/ 162 h 162"/>
                  <a:gd name="T6" fmla="*/ 0 w 18"/>
                  <a:gd name="T7" fmla="*/ 3 h 162"/>
                  <a:gd name="T8" fmla="*/ 17 w 18"/>
                  <a:gd name="T9" fmla="*/ 0 h 162"/>
                </a:gdLst>
                <a:ahLst/>
                <a:cxnLst>
                  <a:cxn ang="0">
                    <a:pos x="T0" y="T1"/>
                  </a:cxn>
                  <a:cxn ang="0">
                    <a:pos x="T2" y="T3"/>
                  </a:cxn>
                  <a:cxn ang="0">
                    <a:pos x="T4" y="T5"/>
                  </a:cxn>
                  <a:cxn ang="0">
                    <a:pos x="T6" y="T7"/>
                  </a:cxn>
                  <a:cxn ang="0">
                    <a:pos x="T8" y="T9"/>
                  </a:cxn>
                </a:cxnLst>
                <a:rect l="0" t="0" r="r" b="b"/>
                <a:pathLst>
                  <a:path w="18" h="162">
                    <a:moveTo>
                      <a:pt x="17" y="0"/>
                    </a:moveTo>
                    <a:lnTo>
                      <a:pt x="18" y="161"/>
                    </a:lnTo>
                    <a:lnTo>
                      <a:pt x="2" y="162"/>
                    </a:lnTo>
                    <a:lnTo>
                      <a:pt x="0" y="3"/>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6" name="Freeform 321"/>
              <p:cNvSpPr>
                <a:spLocks/>
              </p:cNvSpPr>
              <p:nvPr/>
            </p:nvSpPr>
            <p:spPr bwMode="auto">
              <a:xfrm>
                <a:off x="6655" y="2003"/>
                <a:ext cx="17" cy="37"/>
              </a:xfrm>
              <a:custGeom>
                <a:avLst/>
                <a:gdLst>
                  <a:gd name="T0" fmla="*/ 17 w 17"/>
                  <a:gd name="T1" fmla="*/ 0 h 37"/>
                  <a:gd name="T2" fmla="*/ 17 w 17"/>
                  <a:gd name="T3" fmla="*/ 35 h 37"/>
                  <a:gd name="T4" fmla="*/ 0 w 17"/>
                  <a:gd name="T5" fmla="*/ 37 h 37"/>
                  <a:gd name="T6" fmla="*/ 0 w 17"/>
                  <a:gd name="T7" fmla="*/ 3 h 37"/>
                  <a:gd name="T8" fmla="*/ 17 w 17"/>
                  <a:gd name="T9" fmla="*/ 0 h 37"/>
                </a:gdLst>
                <a:ahLst/>
                <a:cxnLst>
                  <a:cxn ang="0">
                    <a:pos x="T0" y="T1"/>
                  </a:cxn>
                  <a:cxn ang="0">
                    <a:pos x="T2" y="T3"/>
                  </a:cxn>
                  <a:cxn ang="0">
                    <a:pos x="T4" y="T5"/>
                  </a:cxn>
                  <a:cxn ang="0">
                    <a:pos x="T6" y="T7"/>
                  </a:cxn>
                  <a:cxn ang="0">
                    <a:pos x="T8" y="T9"/>
                  </a:cxn>
                </a:cxnLst>
                <a:rect l="0" t="0" r="r" b="b"/>
                <a:pathLst>
                  <a:path w="17" h="37">
                    <a:moveTo>
                      <a:pt x="17" y="0"/>
                    </a:moveTo>
                    <a:lnTo>
                      <a:pt x="17" y="35"/>
                    </a:lnTo>
                    <a:lnTo>
                      <a:pt x="0" y="37"/>
                    </a:lnTo>
                    <a:lnTo>
                      <a:pt x="0" y="3"/>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7" name="Freeform 322"/>
              <p:cNvSpPr>
                <a:spLocks/>
              </p:cNvSpPr>
              <p:nvPr/>
            </p:nvSpPr>
            <p:spPr bwMode="auto">
              <a:xfrm>
                <a:off x="6702" y="2009"/>
                <a:ext cx="17" cy="25"/>
              </a:xfrm>
              <a:custGeom>
                <a:avLst/>
                <a:gdLst>
                  <a:gd name="T0" fmla="*/ 17 w 17"/>
                  <a:gd name="T1" fmla="*/ 0 h 25"/>
                  <a:gd name="T2" fmla="*/ 17 w 17"/>
                  <a:gd name="T3" fmla="*/ 22 h 25"/>
                  <a:gd name="T4" fmla="*/ 2 w 17"/>
                  <a:gd name="T5" fmla="*/ 25 h 25"/>
                  <a:gd name="T6" fmla="*/ 0 w 17"/>
                  <a:gd name="T7" fmla="*/ 3 h 25"/>
                  <a:gd name="T8" fmla="*/ 17 w 17"/>
                  <a:gd name="T9" fmla="*/ 0 h 25"/>
                </a:gdLst>
                <a:ahLst/>
                <a:cxnLst>
                  <a:cxn ang="0">
                    <a:pos x="T0" y="T1"/>
                  </a:cxn>
                  <a:cxn ang="0">
                    <a:pos x="T2" y="T3"/>
                  </a:cxn>
                  <a:cxn ang="0">
                    <a:pos x="T4" y="T5"/>
                  </a:cxn>
                  <a:cxn ang="0">
                    <a:pos x="T6" y="T7"/>
                  </a:cxn>
                  <a:cxn ang="0">
                    <a:pos x="T8" y="T9"/>
                  </a:cxn>
                </a:cxnLst>
                <a:rect l="0" t="0" r="r" b="b"/>
                <a:pathLst>
                  <a:path w="17" h="25">
                    <a:moveTo>
                      <a:pt x="17" y="0"/>
                    </a:moveTo>
                    <a:lnTo>
                      <a:pt x="17" y="22"/>
                    </a:lnTo>
                    <a:lnTo>
                      <a:pt x="2" y="25"/>
                    </a:lnTo>
                    <a:lnTo>
                      <a:pt x="0" y="3"/>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8" name="Freeform 323"/>
              <p:cNvSpPr>
                <a:spLocks/>
              </p:cNvSpPr>
              <p:nvPr/>
            </p:nvSpPr>
            <p:spPr bwMode="auto">
              <a:xfrm>
                <a:off x="6726" y="1985"/>
                <a:ext cx="17" cy="46"/>
              </a:xfrm>
              <a:custGeom>
                <a:avLst/>
                <a:gdLst>
                  <a:gd name="T0" fmla="*/ 17 w 17"/>
                  <a:gd name="T1" fmla="*/ 0 h 46"/>
                  <a:gd name="T2" fmla="*/ 17 w 17"/>
                  <a:gd name="T3" fmla="*/ 44 h 46"/>
                  <a:gd name="T4" fmla="*/ 2 w 17"/>
                  <a:gd name="T5" fmla="*/ 46 h 46"/>
                  <a:gd name="T6" fmla="*/ 0 w 17"/>
                  <a:gd name="T7" fmla="*/ 2 h 46"/>
                  <a:gd name="T8" fmla="*/ 17 w 17"/>
                  <a:gd name="T9" fmla="*/ 0 h 46"/>
                </a:gdLst>
                <a:ahLst/>
                <a:cxnLst>
                  <a:cxn ang="0">
                    <a:pos x="T0" y="T1"/>
                  </a:cxn>
                  <a:cxn ang="0">
                    <a:pos x="T2" y="T3"/>
                  </a:cxn>
                  <a:cxn ang="0">
                    <a:pos x="T4" y="T5"/>
                  </a:cxn>
                  <a:cxn ang="0">
                    <a:pos x="T6" y="T7"/>
                  </a:cxn>
                  <a:cxn ang="0">
                    <a:pos x="T8" y="T9"/>
                  </a:cxn>
                </a:cxnLst>
                <a:rect l="0" t="0" r="r" b="b"/>
                <a:pathLst>
                  <a:path w="17" h="46">
                    <a:moveTo>
                      <a:pt x="17" y="0"/>
                    </a:moveTo>
                    <a:lnTo>
                      <a:pt x="17" y="44"/>
                    </a:lnTo>
                    <a:lnTo>
                      <a:pt x="2" y="46"/>
                    </a:lnTo>
                    <a:lnTo>
                      <a:pt x="0" y="2"/>
                    </a:lnTo>
                    <a:lnTo>
                      <a:pt x="17"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59" name="Freeform 324"/>
              <p:cNvSpPr>
                <a:spLocks/>
              </p:cNvSpPr>
              <p:nvPr/>
            </p:nvSpPr>
            <p:spPr bwMode="auto">
              <a:xfrm>
                <a:off x="6751" y="2015"/>
                <a:ext cx="16" cy="12"/>
              </a:xfrm>
              <a:custGeom>
                <a:avLst/>
                <a:gdLst>
                  <a:gd name="T0" fmla="*/ 16 w 16"/>
                  <a:gd name="T1" fmla="*/ 0 h 12"/>
                  <a:gd name="T2" fmla="*/ 16 w 16"/>
                  <a:gd name="T3" fmla="*/ 11 h 12"/>
                  <a:gd name="T4" fmla="*/ 0 w 16"/>
                  <a:gd name="T5" fmla="*/ 12 h 12"/>
                  <a:gd name="T6" fmla="*/ 0 w 16"/>
                  <a:gd name="T7" fmla="*/ 1 h 12"/>
                  <a:gd name="T8" fmla="*/ 16 w 16"/>
                  <a:gd name="T9" fmla="*/ 0 h 12"/>
                </a:gdLst>
                <a:ahLst/>
                <a:cxnLst>
                  <a:cxn ang="0">
                    <a:pos x="T0" y="T1"/>
                  </a:cxn>
                  <a:cxn ang="0">
                    <a:pos x="T2" y="T3"/>
                  </a:cxn>
                  <a:cxn ang="0">
                    <a:pos x="T4" y="T5"/>
                  </a:cxn>
                  <a:cxn ang="0">
                    <a:pos x="T6" y="T7"/>
                  </a:cxn>
                  <a:cxn ang="0">
                    <a:pos x="T8" y="T9"/>
                  </a:cxn>
                </a:cxnLst>
                <a:rect l="0" t="0" r="r" b="b"/>
                <a:pathLst>
                  <a:path w="16" h="12">
                    <a:moveTo>
                      <a:pt x="16" y="0"/>
                    </a:moveTo>
                    <a:lnTo>
                      <a:pt x="16" y="11"/>
                    </a:lnTo>
                    <a:lnTo>
                      <a:pt x="0" y="12"/>
                    </a:lnTo>
                    <a:lnTo>
                      <a:pt x="0" y="1"/>
                    </a:lnTo>
                    <a:lnTo>
                      <a:pt x="16"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0" name="Freeform 325"/>
              <p:cNvSpPr>
                <a:spLocks/>
              </p:cNvSpPr>
              <p:nvPr/>
            </p:nvSpPr>
            <p:spPr bwMode="auto">
              <a:xfrm>
                <a:off x="6679" y="1952"/>
                <a:ext cx="16" cy="85"/>
              </a:xfrm>
              <a:custGeom>
                <a:avLst/>
                <a:gdLst>
                  <a:gd name="T0" fmla="*/ 16 w 16"/>
                  <a:gd name="T1" fmla="*/ 0 h 85"/>
                  <a:gd name="T2" fmla="*/ 16 w 16"/>
                  <a:gd name="T3" fmla="*/ 84 h 85"/>
                  <a:gd name="T4" fmla="*/ 1 w 16"/>
                  <a:gd name="T5" fmla="*/ 85 h 85"/>
                  <a:gd name="T6" fmla="*/ 0 w 16"/>
                  <a:gd name="T7" fmla="*/ 2 h 85"/>
                  <a:gd name="T8" fmla="*/ 16 w 16"/>
                  <a:gd name="T9" fmla="*/ 0 h 85"/>
                </a:gdLst>
                <a:ahLst/>
                <a:cxnLst>
                  <a:cxn ang="0">
                    <a:pos x="T0" y="T1"/>
                  </a:cxn>
                  <a:cxn ang="0">
                    <a:pos x="T2" y="T3"/>
                  </a:cxn>
                  <a:cxn ang="0">
                    <a:pos x="T4" y="T5"/>
                  </a:cxn>
                  <a:cxn ang="0">
                    <a:pos x="T6" y="T7"/>
                  </a:cxn>
                  <a:cxn ang="0">
                    <a:pos x="T8" y="T9"/>
                  </a:cxn>
                </a:cxnLst>
                <a:rect l="0" t="0" r="r" b="b"/>
                <a:pathLst>
                  <a:path w="16" h="85">
                    <a:moveTo>
                      <a:pt x="16" y="0"/>
                    </a:moveTo>
                    <a:lnTo>
                      <a:pt x="16" y="84"/>
                    </a:lnTo>
                    <a:lnTo>
                      <a:pt x="1" y="85"/>
                    </a:lnTo>
                    <a:lnTo>
                      <a:pt x="0" y="2"/>
                    </a:lnTo>
                    <a:lnTo>
                      <a:pt x="16" y="0"/>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1" name="Freeform 326"/>
              <p:cNvSpPr>
                <a:spLocks/>
              </p:cNvSpPr>
              <p:nvPr/>
            </p:nvSpPr>
            <p:spPr bwMode="auto">
              <a:xfrm>
                <a:off x="5997" y="1987"/>
                <a:ext cx="18" cy="68"/>
              </a:xfrm>
              <a:custGeom>
                <a:avLst/>
                <a:gdLst>
                  <a:gd name="T0" fmla="*/ 0 w 18"/>
                  <a:gd name="T1" fmla="*/ 0 h 68"/>
                  <a:gd name="T2" fmla="*/ 0 w 18"/>
                  <a:gd name="T3" fmla="*/ 67 h 68"/>
                  <a:gd name="T4" fmla="*/ 16 w 18"/>
                  <a:gd name="T5" fmla="*/ 68 h 68"/>
                  <a:gd name="T6" fmla="*/ 18 w 18"/>
                  <a:gd name="T7" fmla="*/ 2 h 68"/>
                  <a:gd name="T8" fmla="*/ 0 w 18"/>
                  <a:gd name="T9" fmla="*/ 0 h 68"/>
                </a:gdLst>
                <a:ahLst/>
                <a:cxnLst>
                  <a:cxn ang="0">
                    <a:pos x="T0" y="T1"/>
                  </a:cxn>
                  <a:cxn ang="0">
                    <a:pos x="T2" y="T3"/>
                  </a:cxn>
                  <a:cxn ang="0">
                    <a:pos x="T4" y="T5"/>
                  </a:cxn>
                  <a:cxn ang="0">
                    <a:pos x="T6" y="T7"/>
                  </a:cxn>
                  <a:cxn ang="0">
                    <a:pos x="T8" y="T9"/>
                  </a:cxn>
                </a:cxnLst>
                <a:rect l="0" t="0" r="r" b="b"/>
                <a:pathLst>
                  <a:path w="18" h="68">
                    <a:moveTo>
                      <a:pt x="0" y="0"/>
                    </a:moveTo>
                    <a:lnTo>
                      <a:pt x="0" y="67"/>
                    </a:lnTo>
                    <a:lnTo>
                      <a:pt x="16" y="68"/>
                    </a:lnTo>
                    <a:lnTo>
                      <a:pt x="18" y="2"/>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2" name="Freeform 327"/>
              <p:cNvSpPr>
                <a:spLocks/>
              </p:cNvSpPr>
              <p:nvPr/>
            </p:nvSpPr>
            <p:spPr bwMode="auto">
              <a:xfrm>
                <a:off x="5943" y="2005"/>
                <a:ext cx="19" cy="45"/>
              </a:xfrm>
              <a:custGeom>
                <a:avLst/>
                <a:gdLst>
                  <a:gd name="T0" fmla="*/ 0 w 19"/>
                  <a:gd name="T1" fmla="*/ 0 h 45"/>
                  <a:gd name="T2" fmla="*/ 0 w 19"/>
                  <a:gd name="T3" fmla="*/ 42 h 45"/>
                  <a:gd name="T4" fmla="*/ 19 w 19"/>
                  <a:gd name="T5" fmla="*/ 45 h 45"/>
                  <a:gd name="T6" fmla="*/ 19 w 19"/>
                  <a:gd name="T7" fmla="*/ 1 h 45"/>
                  <a:gd name="T8" fmla="*/ 0 w 19"/>
                  <a:gd name="T9" fmla="*/ 0 h 45"/>
                </a:gdLst>
                <a:ahLst/>
                <a:cxnLst>
                  <a:cxn ang="0">
                    <a:pos x="T0" y="T1"/>
                  </a:cxn>
                  <a:cxn ang="0">
                    <a:pos x="T2" y="T3"/>
                  </a:cxn>
                  <a:cxn ang="0">
                    <a:pos x="T4" y="T5"/>
                  </a:cxn>
                  <a:cxn ang="0">
                    <a:pos x="T6" y="T7"/>
                  </a:cxn>
                  <a:cxn ang="0">
                    <a:pos x="T8" y="T9"/>
                  </a:cxn>
                </a:cxnLst>
                <a:rect l="0" t="0" r="r" b="b"/>
                <a:pathLst>
                  <a:path w="19" h="45">
                    <a:moveTo>
                      <a:pt x="0" y="0"/>
                    </a:moveTo>
                    <a:lnTo>
                      <a:pt x="0" y="42"/>
                    </a:lnTo>
                    <a:lnTo>
                      <a:pt x="19" y="45"/>
                    </a:lnTo>
                    <a:lnTo>
                      <a:pt x="19" y="1"/>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3" name="Freeform 328"/>
              <p:cNvSpPr>
                <a:spLocks/>
              </p:cNvSpPr>
              <p:nvPr/>
            </p:nvSpPr>
            <p:spPr bwMode="auto">
              <a:xfrm>
                <a:off x="5917" y="1960"/>
                <a:ext cx="19" cy="87"/>
              </a:xfrm>
              <a:custGeom>
                <a:avLst/>
                <a:gdLst>
                  <a:gd name="T0" fmla="*/ 1 w 19"/>
                  <a:gd name="T1" fmla="*/ 0 h 87"/>
                  <a:gd name="T2" fmla="*/ 0 w 19"/>
                  <a:gd name="T3" fmla="*/ 84 h 87"/>
                  <a:gd name="T4" fmla="*/ 18 w 19"/>
                  <a:gd name="T5" fmla="*/ 87 h 87"/>
                  <a:gd name="T6" fmla="*/ 19 w 19"/>
                  <a:gd name="T7" fmla="*/ 3 h 87"/>
                  <a:gd name="T8" fmla="*/ 1 w 19"/>
                  <a:gd name="T9" fmla="*/ 0 h 87"/>
                </a:gdLst>
                <a:ahLst/>
                <a:cxnLst>
                  <a:cxn ang="0">
                    <a:pos x="T0" y="T1"/>
                  </a:cxn>
                  <a:cxn ang="0">
                    <a:pos x="T2" y="T3"/>
                  </a:cxn>
                  <a:cxn ang="0">
                    <a:pos x="T4" y="T5"/>
                  </a:cxn>
                  <a:cxn ang="0">
                    <a:pos x="T6" y="T7"/>
                  </a:cxn>
                  <a:cxn ang="0">
                    <a:pos x="T8" y="T9"/>
                  </a:cxn>
                </a:cxnLst>
                <a:rect l="0" t="0" r="r" b="b"/>
                <a:pathLst>
                  <a:path w="19" h="87">
                    <a:moveTo>
                      <a:pt x="1" y="0"/>
                    </a:moveTo>
                    <a:lnTo>
                      <a:pt x="0" y="84"/>
                    </a:lnTo>
                    <a:lnTo>
                      <a:pt x="18" y="87"/>
                    </a:lnTo>
                    <a:lnTo>
                      <a:pt x="19" y="3"/>
                    </a:lnTo>
                    <a:lnTo>
                      <a:pt x="1"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4" name="Freeform 329"/>
              <p:cNvSpPr>
                <a:spLocks/>
              </p:cNvSpPr>
              <p:nvPr/>
            </p:nvSpPr>
            <p:spPr bwMode="auto">
              <a:xfrm>
                <a:off x="5892" y="2020"/>
                <a:ext cx="18" cy="23"/>
              </a:xfrm>
              <a:custGeom>
                <a:avLst/>
                <a:gdLst>
                  <a:gd name="T0" fmla="*/ 0 w 18"/>
                  <a:gd name="T1" fmla="*/ 0 h 23"/>
                  <a:gd name="T2" fmla="*/ 0 w 18"/>
                  <a:gd name="T3" fmla="*/ 21 h 23"/>
                  <a:gd name="T4" fmla="*/ 16 w 18"/>
                  <a:gd name="T5" fmla="*/ 23 h 23"/>
                  <a:gd name="T6" fmla="*/ 18 w 18"/>
                  <a:gd name="T7" fmla="*/ 2 h 23"/>
                  <a:gd name="T8" fmla="*/ 0 w 18"/>
                  <a:gd name="T9" fmla="*/ 0 h 23"/>
                </a:gdLst>
                <a:ahLst/>
                <a:cxnLst>
                  <a:cxn ang="0">
                    <a:pos x="T0" y="T1"/>
                  </a:cxn>
                  <a:cxn ang="0">
                    <a:pos x="T2" y="T3"/>
                  </a:cxn>
                  <a:cxn ang="0">
                    <a:pos x="T4" y="T5"/>
                  </a:cxn>
                  <a:cxn ang="0">
                    <a:pos x="T6" y="T7"/>
                  </a:cxn>
                  <a:cxn ang="0">
                    <a:pos x="T8" y="T9"/>
                  </a:cxn>
                </a:cxnLst>
                <a:rect l="0" t="0" r="r" b="b"/>
                <a:pathLst>
                  <a:path w="18" h="23">
                    <a:moveTo>
                      <a:pt x="0" y="0"/>
                    </a:moveTo>
                    <a:lnTo>
                      <a:pt x="0" y="21"/>
                    </a:lnTo>
                    <a:lnTo>
                      <a:pt x="16" y="23"/>
                    </a:lnTo>
                    <a:lnTo>
                      <a:pt x="18" y="2"/>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5" name="Freeform 330"/>
              <p:cNvSpPr>
                <a:spLocks/>
              </p:cNvSpPr>
              <p:nvPr/>
            </p:nvSpPr>
            <p:spPr bwMode="auto">
              <a:xfrm>
                <a:off x="5970" y="1890"/>
                <a:ext cx="20" cy="162"/>
              </a:xfrm>
              <a:custGeom>
                <a:avLst/>
                <a:gdLst>
                  <a:gd name="T0" fmla="*/ 1 w 20"/>
                  <a:gd name="T1" fmla="*/ 0 h 162"/>
                  <a:gd name="T2" fmla="*/ 0 w 20"/>
                  <a:gd name="T3" fmla="*/ 161 h 162"/>
                  <a:gd name="T4" fmla="*/ 18 w 20"/>
                  <a:gd name="T5" fmla="*/ 162 h 162"/>
                  <a:gd name="T6" fmla="*/ 20 w 20"/>
                  <a:gd name="T7" fmla="*/ 3 h 162"/>
                  <a:gd name="T8" fmla="*/ 1 w 20"/>
                  <a:gd name="T9" fmla="*/ 0 h 162"/>
                </a:gdLst>
                <a:ahLst/>
                <a:cxnLst>
                  <a:cxn ang="0">
                    <a:pos x="T0" y="T1"/>
                  </a:cxn>
                  <a:cxn ang="0">
                    <a:pos x="T2" y="T3"/>
                  </a:cxn>
                  <a:cxn ang="0">
                    <a:pos x="T4" y="T5"/>
                  </a:cxn>
                  <a:cxn ang="0">
                    <a:pos x="T6" y="T7"/>
                  </a:cxn>
                  <a:cxn ang="0">
                    <a:pos x="T8" y="T9"/>
                  </a:cxn>
                </a:cxnLst>
                <a:rect l="0" t="0" r="r" b="b"/>
                <a:pathLst>
                  <a:path w="20" h="162">
                    <a:moveTo>
                      <a:pt x="1" y="0"/>
                    </a:moveTo>
                    <a:lnTo>
                      <a:pt x="0" y="161"/>
                    </a:lnTo>
                    <a:lnTo>
                      <a:pt x="18" y="162"/>
                    </a:lnTo>
                    <a:lnTo>
                      <a:pt x="20" y="3"/>
                    </a:lnTo>
                    <a:lnTo>
                      <a:pt x="1"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6" name="Freeform 331"/>
              <p:cNvSpPr>
                <a:spLocks/>
              </p:cNvSpPr>
              <p:nvPr/>
            </p:nvSpPr>
            <p:spPr bwMode="auto">
              <a:xfrm>
                <a:off x="5865" y="2003"/>
                <a:ext cx="18" cy="37"/>
              </a:xfrm>
              <a:custGeom>
                <a:avLst/>
                <a:gdLst>
                  <a:gd name="T0" fmla="*/ 0 w 18"/>
                  <a:gd name="T1" fmla="*/ 0 h 37"/>
                  <a:gd name="T2" fmla="*/ 0 w 18"/>
                  <a:gd name="T3" fmla="*/ 35 h 37"/>
                  <a:gd name="T4" fmla="*/ 18 w 18"/>
                  <a:gd name="T5" fmla="*/ 37 h 37"/>
                  <a:gd name="T6" fmla="*/ 18 w 18"/>
                  <a:gd name="T7" fmla="*/ 3 h 37"/>
                  <a:gd name="T8" fmla="*/ 0 w 18"/>
                  <a:gd name="T9" fmla="*/ 0 h 37"/>
                </a:gdLst>
                <a:ahLst/>
                <a:cxnLst>
                  <a:cxn ang="0">
                    <a:pos x="T0" y="T1"/>
                  </a:cxn>
                  <a:cxn ang="0">
                    <a:pos x="T2" y="T3"/>
                  </a:cxn>
                  <a:cxn ang="0">
                    <a:pos x="T4" y="T5"/>
                  </a:cxn>
                  <a:cxn ang="0">
                    <a:pos x="T6" y="T7"/>
                  </a:cxn>
                  <a:cxn ang="0">
                    <a:pos x="T8" y="T9"/>
                  </a:cxn>
                </a:cxnLst>
                <a:rect l="0" t="0" r="r" b="b"/>
                <a:pathLst>
                  <a:path w="18" h="37">
                    <a:moveTo>
                      <a:pt x="0" y="0"/>
                    </a:moveTo>
                    <a:lnTo>
                      <a:pt x="0" y="35"/>
                    </a:lnTo>
                    <a:lnTo>
                      <a:pt x="18" y="37"/>
                    </a:lnTo>
                    <a:lnTo>
                      <a:pt x="18" y="3"/>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7" name="Freeform 332"/>
              <p:cNvSpPr>
                <a:spLocks/>
              </p:cNvSpPr>
              <p:nvPr/>
            </p:nvSpPr>
            <p:spPr bwMode="auto">
              <a:xfrm>
                <a:off x="5812" y="2009"/>
                <a:ext cx="18" cy="25"/>
              </a:xfrm>
              <a:custGeom>
                <a:avLst/>
                <a:gdLst>
                  <a:gd name="T0" fmla="*/ 0 w 18"/>
                  <a:gd name="T1" fmla="*/ 0 h 25"/>
                  <a:gd name="T2" fmla="*/ 0 w 18"/>
                  <a:gd name="T3" fmla="*/ 22 h 25"/>
                  <a:gd name="T4" fmla="*/ 18 w 18"/>
                  <a:gd name="T5" fmla="*/ 25 h 25"/>
                  <a:gd name="T6" fmla="*/ 18 w 18"/>
                  <a:gd name="T7" fmla="*/ 3 h 25"/>
                  <a:gd name="T8" fmla="*/ 0 w 18"/>
                  <a:gd name="T9" fmla="*/ 0 h 25"/>
                </a:gdLst>
                <a:ahLst/>
                <a:cxnLst>
                  <a:cxn ang="0">
                    <a:pos x="T0" y="T1"/>
                  </a:cxn>
                  <a:cxn ang="0">
                    <a:pos x="T2" y="T3"/>
                  </a:cxn>
                  <a:cxn ang="0">
                    <a:pos x="T4" y="T5"/>
                  </a:cxn>
                  <a:cxn ang="0">
                    <a:pos x="T6" y="T7"/>
                  </a:cxn>
                  <a:cxn ang="0">
                    <a:pos x="T8" y="T9"/>
                  </a:cxn>
                </a:cxnLst>
                <a:rect l="0" t="0" r="r" b="b"/>
                <a:pathLst>
                  <a:path w="18" h="25">
                    <a:moveTo>
                      <a:pt x="0" y="0"/>
                    </a:moveTo>
                    <a:lnTo>
                      <a:pt x="0" y="22"/>
                    </a:lnTo>
                    <a:lnTo>
                      <a:pt x="18" y="25"/>
                    </a:lnTo>
                    <a:lnTo>
                      <a:pt x="18" y="3"/>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8" name="Freeform 333"/>
              <p:cNvSpPr>
                <a:spLocks/>
              </p:cNvSpPr>
              <p:nvPr/>
            </p:nvSpPr>
            <p:spPr bwMode="auto">
              <a:xfrm>
                <a:off x="5787" y="1985"/>
                <a:ext cx="18" cy="46"/>
              </a:xfrm>
              <a:custGeom>
                <a:avLst/>
                <a:gdLst>
                  <a:gd name="T0" fmla="*/ 0 w 18"/>
                  <a:gd name="T1" fmla="*/ 0 h 46"/>
                  <a:gd name="T2" fmla="*/ 0 w 18"/>
                  <a:gd name="T3" fmla="*/ 44 h 46"/>
                  <a:gd name="T4" fmla="*/ 16 w 18"/>
                  <a:gd name="T5" fmla="*/ 46 h 46"/>
                  <a:gd name="T6" fmla="*/ 18 w 18"/>
                  <a:gd name="T7" fmla="*/ 2 h 46"/>
                  <a:gd name="T8" fmla="*/ 0 w 18"/>
                  <a:gd name="T9" fmla="*/ 0 h 46"/>
                </a:gdLst>
                <a:ahLst/>
                <a:cxnLst>
                  <a:cxn ang="0">
                    <a:pos x="T0" y="T1"/>
                  </a:cxn>
                  <a:cxn ang="0">
                    <a:pos x="T2" y="T3"/>
                  </a:cxn>
                  <a:cxn ang="0">
                    <a:pos x="T4" y="T5"/>
                  </a:cxn>
                  <a:cxn ang="0">
                    <a:pos x="T6" y="T7"/>
                  </a:cxn>
                  <a:cxn ang="0">
                    <a:pos x="T8" y="T9"/>
                  </a:cxn>
                </a:cxnLst>
                <a:rect l="0" t="0" r="r" b="b"/>
                <a:pathLst>
                  <a:path w="18" h="46">
                    <a:moveTo>
                      <a:pt x="0" y="0"/>
                    </a:moveTo>
                    <a:lnTo>
                      <a:pt x="0" y="44"/>
                    </a:lnTo>
                    <a:lnTo>
                      <a:pt x="16" y="46"/>
                    </a:lnTo>
                    <a:lnTo>
                      <a:pt x="18" y="2"/>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69" name="Freeform 334"/>
              <p:cNvSpPr>
                <a:spLocks/>
              </p:cNvSpPr>
              <p:nvPr/>
            </p:nvSpPr>
            <p:spPr bwMode="auto">
              <a:xfrm>
                <a:off x="5760" y="2015"/>
                <a:ext cx="18" cy="12"/>
              </a:xfrm>
              <a:custGeom>
                <a:avLst/>
                <a:gdLst>
                  <a:gd name="T0" fmla="*/ 0 w 18"/>
                  <a:gd name="T1" fmla="*/ 0 h 12"/>
                  <a:gd name="T2" fmla="*/ 0 w 18"/>
                  <a:gd name="T3" fmla="*/ 11 h 12"/>
                  <a:gd name="T4" fmla="*/ 18 w 18"/>
                  <a:gd name="T5" fmla="*/ 12 h 12"/>
                  <a:gd name="T6" fmla="*/ 18 w 18"/>
                  <a:gd name="T7" fmla="*/ 1 h 12"/>
                  <a:gd name="T8" fmla="*/ 0 w 18"/>
                  <a:gd name="T9" fmla="*/ 0 h 12"/>
                </a:gdLst>
                <a:ahLst/>
                <a:cxnLst>
                  <a:cxn ang="0">
                    <a:pos x="T0" y="T1"/>
                  </a:cxn>
                  <a:cxn ang="0">
                    <a:pos x="T2" y="T3"/>
                  </a:cxn>
                  <a:cxn ang="0">
                    <a:pos x="T4" y="T5"/>
                  </a:cxn>
                  <a:cxn ang="0">
                    <a:pos x="T6" y="T7"/>
                  </a:cxn>
                  <a:cxn ang="0">
                    <a:pos x="T8" y="T9"/>
                  </a:cxn>
                </a:cxnLst>
                <a:rect l="0" t="0" r="r" b="b"/>
                <a:pathLst>
                  <a:path w="18" h="12">
                    <a:moveTo>
                      <a:pt x="0" y="0"/>
                    </a:moveTo>
                    <a:lnTo>
                      <a:pt x="0" y="11"/>
                    </a:lnTo>
                    <a:lnTo>
                      <a:pt x="18" y="12"/>
                    </a:lnTo>
                    <a:lnTo>
                      <a:pt x="18" y="1"/>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0" name="Freeform 335"/>
              <p:cNvSpPr>
                <a:spLocks/>
              </p:cNvSpPr>
              <p:nvPr/>
            </p:nvSpPr>
            <p:spPr bwMode="auto">
              <a:xfrm>
                <a:off x="5838" y="1952"/>
                <a:ext cx="19" cy="85"/>
              </a:xfrm>
              <a:custGeom>
                <a:avLst/>
                <a:gdLst>
                  <a:gd name="T0" fmla="*/ 2 w 19"/>
                  <a:gd name="T1" fmla="*/ 0 h 85"/>
                  <a:gd name="T2" fmla="*/ 0 w 19"/>
                  <a:gd name="T3" fmla="*/ 84 h 85"/>
                  <a:gd name="T4" fmla="*/ 19 w 19"/>
                  <a:gd name="T5" fmla="*/ 85 h 85"/>
                  <a:gd name="T6" fmla="*/ 19 w 19"/>
                  <a:gd name="T7" fmla="*/ 2 h 85"/>
                  <a:gd name="T8" fmla="*/ 2 w 19"/>
                  <a:gd name="T9" fmla="*/ 0 h 85"/>
                </a:gdLst>
                <a:ahLst/>
                <a:cxnLst>
                  <a:cxn ang="0">
                    <a:pos x="T0" y="T1"/>
                  </a:cxn>
                  <a:cxn ang="0">
                    <a:pos x="T2" y="T3"/>
                  </a:cxn>
                  <a:cxn ang="0">
                    <a:pos x="T4" y="T5"/>
                  </a:cxn>
                  <a:cxn ang="0">
                    <a:pos x="T6" y="T7"/>
                  </a:cxn>
                  <a:cxn ang="0">
                    <a:pos x="T8" y="T9"/>
                  </a:cxn>
                </a:cxnLst>
                <a:rect l="0" t="0" r="r" b="b"/>
                <a:pathLst>
                  <a:path w="19" h="85">
                    <a:moveTo>
                      <a:pt x="2" y="0"/>
                    </a:moveTo>
                    <a:lnTo>
                      <a:pt x="0" y="84"/>
                    </a:lnTo>
                    <a:lnTo>
                      <a:pt x="19" y="85"/>
                    </a:lnTo>
                    <a:lnTo>
                      <a:pt x="19" y="2"/>
                    </a:lnTo>
                    <a:lnTo>
                      <a:pt x="2"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1" name="Rectangle 336"/>
              <p:cNvSpPr>
                <a:spLocks noChangeArrowheads="1"/>
              </p:cNvSpPr>
              <p:nvPr/>
            </p:nvSpPr>
            <p:spPr bwMode="auto">
              <a:xfrm>
                <a:off x="6781" y="2186"/>
                <a:ext cx="36" cy="2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2" name="Freeform 337"/>
              <p:cNvSpPr>
                <a:spLocks/>
              </p:cNvSpPr>
              <p:nvPr/>
            </p:nvSpPr>
            <p:spPr bwMode="auto">
              <a:xfrm>
                <a:off x="6515" y="2278"/>
                <a:ext cx="30" cy="21"/>
              </a:xfrm>
              <a:custGeom>
                <a:avLst/>
                <a:gdLst>
                  <a:gd name="T0" fmla="*/ 30 w 30"/>
                  <a:gd name="T1" fmla="*/ 1 h 21"/>
                  <a:gd name="T2" fmla="*/ 30 w 30"/>
                  <a:gd name="T3" fmla="*/ 21 h 21"/>
                  <a:gd name="T4" fmla="*/ 0 w 30"/>
                  <a:gd name="T5" fmla="*/ 20 h 21"/>
                  <a:gd name="T6" fmla="*/ 0 w 30"/>
                  <a:gd name="T7" fmla="*/ 0 h 21"/>
                  <a:gd name="T8" fmla="*/ 30 w 30"/>
                  <a:gd name="T9" fmla="*/ 1 h 21"/>
                </a:gdLst>
                <a:ahLst/>
                <a:cxnLst>
                  <a:cxn ang="0">
                    <a:pos x="T0" y="T1"/>
                  </a:cxn>
                  <a:cxn ang="0">
                    <a:pos x="T2" y="T3"/>
                  </a:cxn>
                  <a:cxn ang="0">
                    <a:pos x="T4" y="T5"/>
                  </a:cxn>
                  <a:cxn ang="0">
                    <a:pos x="T6" y="T7"/>
                  </a:cxn>
                  <a:cxn ang="0">
                    <a:pos x="T8" y="T9"/>
                  </a:cxn>
                </a:cxnLst>
                <a:rect l="0" t="0" r="r" b="b"/>
                <a:pathLst>
                  <a:path w="30" h="21">
                    <a:moveTo>
                      <a:pt x="30" y="1"/>
                    </a:moveTo>
                    <a:lnTo>
                      <a:pt x="30" y="21"/>
                    </a:lnTo>
                    <a:lnTo>
                      <a:pt x="0" y="20"/>
                    </a:lnTo>
                    <a:lnTo>
                      <a:pt x="0" y="0"/>
                    </a:lnTo>
                    <a:lnTo>
                      <a:pt x="30" y="1"/>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3" name="Freeform 338"/>
              <p:cNvSpPr>
                <a:spLocks/>
              </p:cNvSpPr>
              <p:nvPr/>
            </p:nvSpPr>
            <p:spPr bwMode="auto">
              <a:xfrm>
                <a:off x="6515" y="2306"/>
                <a:ext cx="50" cy="22"/>
              </a:xfrm>
              <a:custGeom>
                <a:avLst/>
                <a:gdLst>
                  <a:gd name="T0" fmla="*/ 50 w 50"/>
                  <a:gd name="T1" fmla="*/ 3 h 22"/>
                  <a:gd name="T2" fmla="*/ 50 w 50"/>
                  <a:gd name="T3" fmla="*/ 22 h 22"/>
                  <a:gd name="T4" fmla="*/ 0 w 50"/>
                  <a:gd name="T5" fmla="*/ 20 h 22"/>
                  <a:gd name="T6" fmla="*/ 0 w 50"/>
                  <a:gd name="T7" fmla="*/ 0 h 22"/>
                  <a:gd name="T8" fmla="*/ 50 w 50"/>
                  <a:gd name="T9" fmla="*/ 3 h 22"/>
                </a:gdLst>
                <a:ahLst/>
                <a:cxnLst>
                  <a:cxn ang="0">
                    <a:pos x="T0" y="T1"/>
                  </a:cxn>
                  <a:cxn ang="0">
                    <a:pos x="T2" y="T3"/>
                  </a:cxn>
                  <a:cxn ang="0">
                    <a:pos x="T4" y="T5"/>
                  </a:cxn>
                  <a:cxn ang="0">
                    <a:pos x="T6" y="T7"/>
                  </a:cxn>
                  <a:cxn ang="0">
                    <a:pos x="T8" y="T9"/>
                  </a:cxn>
                </a:cxnLst>
                <a:rect l="0" t="0" r="r" b="b"/>
                <a:pathLst>
                  <a:path w="50" h="22">
                    <a:moveTo>
                      <a:pt x="50" y="3"/>
                    </a:moveTo>
                    <a:lnTo>
                      <a:pt x="50" y="22"/>
                    </a:lnTo>
                    <a:lnTo>
                      <a:pt x="0" y="20"/>
                    </a:lnTo>
                    <a:lnTo>
                      <a:pt x="0" y="0"/>
                    </a:lnTo>
                    <a:lnTo>
                      <a:pt x="50" y="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4" name="Freeform 339"/>
              <p:cNvSpPr>
                <a:spLocks/>
              </p:cNvSpPr>
              <p:nvPr/>
            </p:nvSpPr>
            <p:spPr bwMode="auto">
              <a:xfrm>
                <a:off x="6515" y="2222"/>
                <a:ext cx="63" cy="20"/>
              </a:xfrm>
              <a:custGeom>
                <a:avLst/>
                <a:gdLst>
                  <a:gd name="T0" fmla="*/ 63 w 63"/>
                  <a:gd name="T1" fmla="*/ 0 h 20"/>
                  <a:gd name="T2" fmla="*/ 63 w 63"/>
                  <a:gd name="T3" fmla="*/ 20 h 20"/>
                  <a:gd name="T4" fmla="*/ 0 w 63"/>
                  <a:gd name="T5" fmla="*/ 20 h 20"/>
                  <a:gd name="T6" fmla="*/ 0 w 63"/>
                  <a:gd name="T7" fmla="*/ 1 h 20"/>
                  <a:gd name="T8" fmla="*/ 63 w 63"/>
                  <a:gd name="T9" fmla="*/ 0 h 20"/>
                </a:gdLst>
                <a:ahLst/>
                <a:cxnLst>
                  <a:cxn ang="0">
                    <a:pos x="T0" y="T1"/>
                  </a:cxn>
                  <a:cxn ang="0">
                    <a:pos x="T2" y="T3"/>
                  </a:cxn>
                  <a:cxn ang="0">
                    <a:pos x="T4" y="T5"/>
                  </a:cxn>
                  <a:cxn ang="0">
                    <a:pos x="T6" y="T7"/>
                  </a:cxn>
                  <a:cxn ang="0">
                    <a:pos x="T8" y="T9"/>
                  </a:cxn>
                </a:cxnLst>
                <a:rect l="0" t="0" r="r" b="b"/>
                <a:pathLst>
                  <a:path w="63" h="20">
                    <a:moveTo>
                      <a:pt x="63" y="0"/>
                    </a:moveTo>
                    <a:lnTo>
                      <a:pt x="63" y="20"/>
                    </a:lnTo>
                    <a:lnTo>
                      <a:pt x="0" y="20"/>
                    </a:lnTo>
                    <a:lnTo>
                      <a:pt x="0" y="1"/>
                    </a:lnTo>
                    <a:lnTo>
                      <a:pt x="63" y="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5" name="Rectangle 340"/>
              <p:cNvSpPr>
                <a:spLocks noChangeArrowheads="1"/>
              </p:cNvSpPr>
              <p:nvPr/>
            </p:nvSpPr>
            <p:spPr bwMode="auto">
              <a:xfrm>
                <a:off x="6578" y="2222"/>
                <a:ext cx="26" cy="20"/>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6" name="Freeform 341"/>
              <p:cNvSpPr>
                <a:spLocks/>
              </p:cNvSpPr>
              <p:nvPr/>
            </p:nvSpPr>
            <p:spPr bwMode="auto">
              <a:xfrm>
                <a:off x="6515" y="2162"/>
                <a:ext cx="101" cy="25"/>
              </a:xfrm>
              <a:custGeom>
                <a:avLst/>
                <a:gdLst>
                  <a:gd name="T0" fmla="*/ 101 w 101"/>
                  <a:gd name="T1" fmla="*/ 0 h 25"/>
                  <a:gd name="T2" fmla="*/ 101 w 101"/>
                  <a:gd name="T3" fmla="*/ 21 h 25"/>
                  <a:gd name="T4" fmla="*/ 99 w 101"/>
                  <a:gd name="T5" fmla="*/ 21 h 25"/>
                  <a:gd name="T6" fmla="*/ 0 w 101"/>
                  <a:gd name="T7" fmla="*/ 25 h 25"/>
                  <a:gd name="T8" fmla="*/ 0 w 101"/>
                  <a:gd name="T9" fmla="*/ 5 h 25"/>
                  <a:gd name="T10" fmla="*/ 101 w 101"/>
                  <a:gd name="T11" fmla="*/ 0 h 25"/>
                </a:gdLst>
                <a:ahLst/>
                <a:cxnLst>
                  <a:cxn ang="0">
                    <a:pos x="T0" y="T1"/>
                  </a:cxn>
                  <a:cxn ang="0">
                    <a:pos x="T2" y="T3"/>
                  </a:cxn>
                  <a:cxn ang="0">
                    <a:pos x="T4" y="T5"/>
                  </a:cxn>
                  <a:cxn ang="0">
                    <a:pos x="T6" y="T7"/>
                  </a:cxn>
                  <a:cxn ang="0">
                    <a:pos x="T8" y="T9"/>
                  </a:cxn>
                  <a:cxn ang="0">
                    <a:pos x="T10" y="T11"/>
                  </a:cxn>
                </a:cxnLst>
                <a:rect l="0" t="0" r="r" b="b"/>
                <a:pathLst>
                  <a:path w="101" h="25">
                    <a:moveTo>
                      <a:pt x="101" y="0"/>
                    </a:moveTo>
                    <a:lnTo>
                      <a:pt x="101" y="21"/>
                    </a:lnTo>
                    <a:lnTo>
                      <a:pt x="99" y="21"/>
                    </a:lnTo>
                    <a:lnTo>
                      <a:pt x="0" y="25"/>
                    </a:lnTo>
                    <a:lnTo>
                      <a:pt x="0" y="5"/>
                    </a:lnTo>
                    <a:lnTo>
                      <a:pt x="101"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7" name="Freeform 342"/>
              <p:cNvSpPr>
                <a:spLocks/>
              </p:cNvSpPr>
              <p:nvPr/>
            </p:nvSpPr>
            <p:spPr bwMode="auto">
              <a:xfrm>
                <a:off x="6565" y="2309"/>
                <a:ext cx="74" cy="22"/>
              </a:xfrm>
              <a:custGeom>
                <a:avLst/>
                <a:gdLst>
                  <a:gd name="T0" fmla="*/ 74 w 74"/>
                  <a:gd name="T1" fmla="*/ 3 h 22"/>
                  <a:gd name="T2" fmla="*/ 74 w 74"/>
                  <a:gd name="T3" fmla="*/ 22 h 22"/>
                  <a:gd name="T4" fmla="*/ 0 w 74"/>
                  <a:gd name="T5" fmla="*/ 19 h 22"/>
                  <a:gd name="T6" fmla="*/ 0 w 74"/>
                  <a:gd name="T7" fmla="*/ 0 h 22"/>
                  <a:gd name="T8" fmla="*/ 74 w 74"/>
                  <a:gd name="T9" fmla="*/ 3 h 22"/>
                </a:gdLst>
                <a:ahLst/>
                <a:cxnLst>
                  <a:cxn ang="0">
                    <a:pos x="T0" y="T1"/>
                  </a:cxn>
                  <a:cxn ang="0">
                    <a:pos x="T2" y="T3"/>
                  </a:cxn>
                  <a:cxn ang="0">
                    <a:pos x="T4" y="T5"/>
                  </a:cxn>
                  <a:cxn ang="0">
                    <a:pos x="T6" y="T7"/>
                  </a:cxn>
                  <a:cxn ang="0">
                    <a:pos x="T8" y="T9"/>
                  </a:cxn>
                </a:cxnLst>
                <a:rect l="0" t="0" r="r" b="b"/>
                <a:pathLst>
                  <a:path w="74" h="22">
                    <a:moveTo>
                      <a:pt x="74" y="3"/>
                    </a:moveTo>
                    <a:lnTo>
                      <a:pt x="74" y="22"/>
                    </a:lnTo>
                    <a:lnTo>
                      <a:pt x="0" y="19"/>
                    </a:lnTo>
                    <a:lnTo>
                      <a:pt x="0" y="0"/>
                    </a:lnTo>
                    <a:lnTo>
                      <a:pt x="74" y="3"/>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8" name="Freeform 343"/>
              <p:cNvSpPr>
                <a:spLocks/>
              </p:cNvSpPr>
              <p:nvPr/>
            </p:nvSpPr>
            <p:spPr bwMode="auto">
              <a:xfrm>
                <a:off x="6515" y="2250"/>
                <a:ext cx="129" cy="21"/>
              </a:xfrm>
              <a:custGeom>
                <a:avLst/>
                <a:gdLst>
                  <a:gd name="T0" fmla="*/ 129 w 129"/>
                  <a:gd name="T1" fmla="*/ 1 h 21"/>
                  <a:gd name="T2" fmla="*/ 129 w 129"/>
                  <a:gd name="T3" fmla="*/ 21 h 21"/>
                  <a:gd name="T4" fmla="*/ 0 w 129"/>
                  <a:gd name="T5" fmla="*/ 20 h 21"/>
                  <a:gd name="T6" fmla="*/ 0 w 129"/>
                  <a:gd name="T7" fmla="*/ 0 h 21"/>
                  <a:gd name="T8" fmla="*/ 129 w 129"/>
                  <a:gd name="T9" fmla="*/ 1 h 21"/>
                </a:gdLst>
                <a:ahLst/>
                <a:cxnLst>
                  <a:cxn ang="0">
                    <a:pos x="T0" y="T1"/>
                  </a:cxn>
                  <a:cxn ang="0">
                    <a:pos x="T2" y="T3"/>
                  </a:cxn>
                  <a:cxn ang="0">
                    <a:pos x="T4" y="T5"/>
                  </a:cxn>
                  <a:cxn ang="0">
                    <a:pos x="T6" y="T7"/>
                  </a:cxn>
                  <a:cxn ang="0">
                    <a:pos x="T8" y="T9"/>
                  </a:cxn>
                </a:cxnLst>
                <a:rect l="0" t="0" r="r" b="b"/>
                <a:pathLst>
                  <a:path w="129" h="21">
                    <a:moveTo>
                      <a:pt x="129" y="1"/>
                    </a:moveTo>
                    <a:lnTo>
                      <a:pt x="129" y="21"/>
                    </a:lnTo>
                    <a:lnTo>
                      <a:pt x="0" y="20"/>
                    </a:lnTo>
                    <a:lnTo>
                      <a:pt x="0" y="0"/>
                    </a:lnTo>
                    <a:lnTo>
                      <a:pt x="129" y="1"/>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79" name="Freeform 344"/>
              <p:cNvSpPr>
                <a:spLocks/>
              </p:cNvSpPr>
              <p:nvPr/>
            </p:nvSpPr>
            <p:spPr bwMode="auto">
              <a:xfrm>
                <a:off x="6644" y="2251"/>
                <a:ext cx="85" cy="21"/>
              </a:xfrm>
              <a:custGeom>
                <a:avLst/>
                <a:gdLst>
                  <a:gd name="T0" fmla="*/ 85 w 85"/>
                  <a:gd name="T1" fmla="*/ 0 h 21"/>
                  <a:gd name="T2" fmla="*/ 85 w 85"/>
                  <a:gd name="T3" fmla="*/ 21 h 21"/>
                  <a:gd name="T4" fmla="*/ 0 w 85"/>
                  <a:gd name="T5" fmla="*/ 20 h 21"/>
                  <a:gd name="T6" fmla="*/ 0 w 85"/>
                  <a:gd name="T7" fmla="*/ 0 h 21"/>
                  <a:gd name="T8" fmla="*/ 85 w 85"/>
                  <a:gd name="T9" fmla="*/ 0 h 21"/>
                </a:gdLst>
                <a:ahLst/>
                <a:cxnLst>
                  <a:cxn ang="0">
                    <a:pos x="T0" y="T1"/>
                  </a:cxn>
                  <a:cxn ang="0">
                    <a:pos x="T2" y="T3"/>
                  </a:cxn>
                  <a:cxn ang="0">
                    <a:pos x="T4" y="T5"/>
                  </a:cxn>
                  <a:cxn ang="0">
                    <a:pos x="T6" y="T7"/>
                  </a:cxn>
                  <a:cxn ang="0">
                    <a:pos x="T8" y="T9"/>
                  </a:cxn>
                </a:cxnLst>
                <a:rect l="0" t="0" r="r" b="b"/>
                <a:pathLst>
                  <a:path w="85" h="21">
                    <a:moveTo>
                      <a:pt x="85" y="0"/>
                    </a:moveTo>
                    <a:lnTo>
                      <a:pt x="85" y="21"/>
                    </a:lnTo>
                    <a:lnTo>
                      <a:pt x="0" y="20"/>
                    </a:lnTo>
                    <a:lnTo>
                      <a:pt x="0" y="0"/>
                    </a:lnTo>
                    <a:lnTo>
                      <a:pt x="85" y="0"/>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0" name="Freeform 345"/>
              <p:cNvSpPr>
                <a:spLocks/>
              </p:cNvSpPr>
              <p:nvPr/>
            </p:nvSpPr>
            <p:spPr bwMode="auto">
              <a:xfrm>
                <a:off x="6515" y="2186"/>
                <a:ext cx="266" cy="28"/>
              </a:xfrm>
              <a:custGeom>
                <a:avLst/>
                <a:gdLst>
                  <a:gd name="T0" fmla="*/ 266 w 266"/>
                  <a:gd name="T1" fmla="*/ 0 h 28"/>
                  <a:gd name="T2" fmla="*/ 266 w 266"/>
                  <a:gd name="T3" fmla="*/ 22 h 28"/>
                  <a:gd name="T4" fmla="*/ 0 w 266"/>
                  <a:gd name="T5" fmla="*/ 28 h 28"/>
                  <a:gd name="T6" fmla="*/ 0 w 266"/>
                  <a:gd name="T7" fmla="*/ 9 h 28"/>
                  <a:gd name="T8" fmla="*/ 266 w 266"/>
                  <a:gd name="T9" fmla="*/ 0 h 28"/>
                </a:gdLst>
                <a:ahLst/>
                <a:cxnLst>
                  <a:cxn ang="0">
                    <a:pos x="T0" y="T1"/>
                  </a:cxn>
                  <a:cxn ang="0">
                    <a:pos x="T2" y="T3"/>
                  </a:cxn>
                  <a:cxn ang="0">
                    <a:pos x="T4" y="T5"/>
                  </a:cxn>
                  <a:cxn ang="0">
                    <a:pos x="T6" y="T7"/>
                  </a:cxn>
                  <a:cxn ang="0">
                    <a:pos x="T8" y="T9"/>
                  </a:cxn>
                </a:cxnLst>
                <a:rect l="0" t="0" r="r" b="b"/>
                <a:pathLst>
                  <a:path w="266" h="28">
                    <a:moveTo>
                      <a:pt x="266" y="0"/>
                    </a:moveTo>
                    <a:lnTo>
                      <a:pt x="266" y="22"/>
                    </a:lnTo>
                    <a:lnTo>
                      <a:pt x="0" y="28"/>
                    </a:lnTo>
                    <a:lnTo>
                      <a:pt x="0" y="9"/>
                    </a:lnTo>
                    <a:lnTo>
                      <a:pt x="266"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1" name="Freeform 346"/>
              <p:cNvSpPr>
                <a:spLocks/>
              </p:cNvSpPr>
              <p:nvPr/>
            </p:nvSpPr>
            <p:spPr bwMode="auto">
              <a:xfrm>
                <a:off x="6545" y="2279"/>
                <a:ext cx="75" cy="21"/>
              </a:xfrm>
              <a:custGeom>
                <a:avLst/>
                <a:gdLst>
                  <a:gd name="T0" fmla="*/ 75 w 75"/>
                  <a:gd name="T1" fmla="*/ 2 h 21"/>
                  <a:gd name="T2" fmla="*/ 75 w 75"/>
                  <a:gd name="T3" fmla="*/ 21 h 21"/>
                  <a:gd name="T4" fmla="*/ 0 w 75"/>
                  <a:gd name="T5" fmla="*/ 20 h 21"/>
                  <a:gd name="T6" fmla="*/ 0 w 75"/>
                  <a:gd name="T7" fmla="*/ 0 h 21"/>
                  <a:gd name="T8" fmla="*/ 75 w 75"/>
                  <a:gd name="T9" fmla="*/ 2 h 21"/>
                </a:gdLst>
                <a:ahLst/>
                <a:cxnLst>
                  <a:cxn ang="0">
                    <a:pos x="T0" y="T1"/>
                  </a:cxn>
                  <a:cxn ang="0">
                    <a:pos x="T2" y="T3"/>
                  </a:cxn>
                  <a:cxn ang="0">
                    <a:pos x="T4" y="T5"/>
                  </a:cxn>
                  <a:cxn ang="0">
                    <a:pos x="T6" y="T7"/>
                  </a:cxn>
                  <a:cxn ang="0">
                    <a:pos x="T8" y="T9"/>
                  </a:cxn>
                </a:cxnLst>
                <a:rect l="0" t="0" r="r" b="b"/>
                <a:pathLst>
                  <a:path w="75" h="21">
                    <a:moveTo>
                      <a:pt x="75" y="2"/>
                    </a:moveTo>
                    <a:lnTo>
                      <a:pt x="75" y="21"/>
                    </a:lnTo>
                    <a:lnTo>
                      <a:pt x="0" y="20"/>
                    </a:lnTo>
                    <a:lnTo>
                      <a:pt x="0" y="0"/>
                    </a:lnTo>
                    <a:lnTo>
                      <a:pt x="75" y="2"/>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2" name="Freeform 347"/>
              <p:cNvSpPr>
                <a:spLocks/>
              </p:cNvSpPr>
              <p:nvPr/>
            </p:nvSpPr>
            <p:spPr bwMode="auto">
              <a:xfrm>
                <a:off x="6614" y="2159"/>
                <a:ext cx="56" cy="24"/>
              </a:xfrm>
              <a:custGeom>
                <a:avLst/>
                <a:gdLst>
                  <a:gd name="T0" fmla="*/ 56 w 56"/>
                  <a:gd name="T1" fmla="*/ 0 h 24"/>
                  <a:gd name="T2" fmla="*/ 56 w 56"/>
                  <a:gd name="T3" fmla="*/ 21 h 24"/>
                  <a:gd name="T4" fmla="*/ 0 w 56"/>
                  <a:gd name="T5" fmla="*/ 24 h 24"/>
                  <a:gd name="T6" fmla="*/ 2 w 56"/>
                  <a:gd name="T7" fmla="*/ 24 h 24"/>
                  <a:gd name="T8" fmla="*/ 2 w 56"/>
                  <a:gd name="T9" fmla="*/ 3 h 24"/>
                  <a:gd name="T10" fmla="*/ 56 w 56"/>
                  <a:gd name="T11" fmla="*/ 0 h 24"/>
                </a:gdLst>
                <a:ahLst/>
                <a:cxnLst>
                  <a:cxn ang="0">
                    <a:pos x="T0" y="T1"/>
                  </a:cxn>
                  <a:cxn ang="0">
                    <a:pos x="T2" y="T3"/>
                  </a:cxn>
                  <a:cxn ang="0">
                    <a:pos x="T4" y="T5"/>
                  </a:cxn>
                  <a:cxn ang="0">
                    <a:pos x="T6" y="T7"/>
                  </a:cxn>
                  <a:cxn ang="0">
                    <a:pos x="T8" y="T9"/>
                  </a:cxn>
                  <a:cxn ang="0">
                    <a:pos x="T10" y="T11"/>
                  </a:cxn>
                </a:cxnLst>
                <a:rect l="0" t="0" r="r" b="b"/>
                <a:pathLst>
                  <a:path w="56" h="24">
                    <a:moveTo>
                      <a:pt x="56" y="0"/>
                    </a:moveTo>
                    <a:lnTo>
                      <a:pt x="56" y="21"/>
                    </a:lnTo>
                    <a:lnTo>
                      <a:pt x="0" y="24"/>
                    </a:lnTo>
                    <a:lnTo>
                      <a:pt x="2" y="24"/>
                    </a:lnTo>
                    <a:lnTo>
                      <a:pt x="2" y="3"/>
                    </a:lnTo>
                    <a:lnTo>
                      <a:pt x="56" y="0"/>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3" name="Freeform 348"/>
              <p:cNvSpPr>
                <a:spLocks/>
              </p:cNvSpPr>
              <p:nvPr/>
            </p:nvSpPr>
            <p:spPr bwMode="auto">
              <a:xfrm>
                <a:off x="6116" y="2216"/>
                <a:ext cx="313" cy="96"/>
              </a:xfrm>
              <a:custGeom>
                <a:avLst/>
                <a:gdLst>
                  <a:gd name="T0" fmla="*/ 1 w 313"/>
                  <a:gd name="T1" fmla="*/ 96 h 96"/>
                  <a:gd name="T2" fmla="*/ 0 w 313"/>
                  <a:gd name="T3" fmla="*/ 90 h 96"/>
                  <a:gd name="T4" fmla="*/ 67 w 313"/>
                  <a:gd name="T5" fmla="*/ 73 h 96"/>
                  <a:gd name="T6" fmla="*/ 123 w 313"/>
                  <a:gd name="T7" fmla="*/ 40 h 96"/>
                  <a:gd name="T8" fmla="*/ 190 w 313"/>
                  <a:gd name="T9" fmla="*/ 37 h 96"/>
                  <a:gd name="T10" fmla="*/ 245 w 313"/>
                  <a:gd name="T11" fmla="*/ 3 h 96"/>
                  <a:gd name="T12" fmla="*/ 313 w 313"/>
                  <a:gd name="T13" fmla="*/ 0 h 96"/>
                  <a:gd name="T14" fmla="*/ 313 w 313"/>
                  <a:gd name="T15" fmla="*/ 6 h 96"/>
                  <a:gd name="T16" fmla="*/ 246 w 313"/>
                  <a:gd name="T17" fmla="*/ 9 h 96"/>
                  <a:gd name="T18" fmla="*/ 191 w 313"/>
                  <a:gd name="T19" fmla="*/ 42 h 96"/>
                  <a:gd name="T20" fmla="*/ 124 w 313"/>
                  <a:gd name="T21" fmla="*/ 45 h 96"/>
                  <a:gd name="T22" fmla="*/ 70 w 313"/>
                  <a:gd name="T23" fmla="*/ 79 h 96"/>
                  <a:gd name="T24" fmla="*/ 1 w 313"/>
                  <a:gd name="T2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96">
                    <a:moveTo>
                      <a:pt x="1" y="96"/>
                    </a:moveTo>
                    <a:lnTo>
                      <a:pt x="0" y="90"/>
                    </a:lnTo>
                    <a:lnTo>
                      <a:pt x="67" y="73"/>
                    </a:lnTo>
                    <a:lnTo>
                      <a:pt x="123" y="40"/>
                    </a:lnTo>
                    <a:lnTo>
                      <a:pt x="190" y="37"/>
                    </a:lnTo>
                    <a:lnTo>
                      <a:pt x="245" y="3"/>
                    </a:lnTo>
                    <a:lnTo>
                      <a:pt x="313" y="0"/>
                    </a:lnTo>
                    <a:lnTo>
                      <a:pt x="313" y="6"/>
                    </a:lnTo>
                    <a:lnTo>
                      <a:pt x="246" y="9"/>
                    </a:lnTo>
                    <a:lnTo>
                      <a:pt x="191" y="42"/>
                    </a:lnTo>
                    <a:lnTo>
                      <a:pt x="124" y="45"/>
                    </a:lnTo>
                    <a:lnTo>
                      <a:pt x="70" y="79"/>
                    </a:lnTo>
                    <a:lnTo>
                      <a:pt x="1" y="96"/>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4" name="Freeform 349"/>
              <p:cNvSpPr>
                <a:spLocks/>
              </p:cNvSpPr>
              <p:nvPr/>
            </p:nvSpPr>
            <p:spPr bwMode="auto">
              <a:xfrm>
                <a:off x="6113" y="2180"/>
                <a:ext cx="234" cy="133"/>
              </a:xfrm>
              <a:custGeom>
                <a:avLst/>
                <a:gdLst>
                  <a:gd name="T0" fmla="*/ 3 w 234"/>
                  <a:gd name="T1" fmla="*/ 133 h 133"/>
                  <a:gd name="T2" fmla="*/ 0 w 234"/>
                  <a:gd name="T3" fmla="*/ 127 h 133"/>
                  <a:gd name="T4" fmla="*/ 54 w 234"/>
                  <a:gd name="T5" fmla="*/ 102 h 133"/>
                  <a:gd name="T6" fmla="*/ 88 w 234"/>
                  <a:gd name="T7" fmla="*/ 63 h 133"/>
                  <a:gd name="T8" fmla="*/ 144 w 234"/>
                  <a:gd name="T9" fmla="*/ 52 h 133"/>
                  <a:gd name="T10" fmla="*/ 178 w 234"/>
                  <a:gd name="T11" fmla="*/ 13 h 133"/>
                  <a:gd name="T12" fmla="*/ 234 w 234"/>
                  <a:gd name="T13" fmla="*/ 0 h 133"/>
                  <a:gd name="T14" fmla="*/ 234 w 234"/>
                  <a:gd name="T15" fmla="*/ 6 h 133"/>
                  <a:gd name="T16" fmla="*/ 180 w 234"/>
                  <a:gd name="T17" fmla="*/ 17 h 133"/>
                  <a:gd name="T18" fmla="*/ 147 w 234"/>
                  <a:gd name="T19" fmla="*/ 56 h 133"/>
                  <a:gd name="T20" fmla="*/ 91 w 234"/>
                  <a:gd name="T21" fmla="*/ 67 h 133"/>
                  <a:gd name="T22" fmla="*/ 59 w 234"/>
                  <a:gd name="T23" fmla="*/ 106 h 133"/>
                  <a:gd name="T24" fmla="*/ 3 w 234"/>
                  <a:gd name="T25"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 h="133">
                    <a:moveTo>
                      <a:pt x="3" y="133"/>
                    </a:moveTo>
                    <a:lnTo>
                      <a:pt x="0" y="127"/>
                    </a:lnTo>
                    <a:lnTo>
                      <a:pt x="54" y="102"/>
                    </a:lnTo>
                    <a:lnTo>
                      <a:pt x="88" y="63"/>
                    </a:lnTo>
                    <a:lnTo>
                      <a:pt x="144" y="52"/>
                    </a:lnTo>
                    <a:lnTo>
                      <a:pt x="178" y="13"/>
                    </a:lnTo>
                    <a:lnTo>
                      <a:pt x="234" y="0"/>
                    </a:lnTo>
                    <a:lnTo>
                      <a:pt x="234" y="6"/>
                    </a:lnTo>
                    <a:lnTo>
                      <a:pt x="180" y="17"/>
                    </a:lnTo>
                    <a:lnTo>
                      <a:pt x="147" y="56"/>
                    </a:lnTo>
                    <a:lnTo>
                      <a:pt x="91" y="67"/>
                    </a:lnTo>
                    <a:lnTo>
                      <a:pt x="59" y="106"/>
                    </a:lnTo>
                    <a:lnTo>
                      <a:pt x="3" y="133"/>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5" name="Freeform 350"/>
              <p:cNvSpPr>
                <a:spLocks/>
              </p:cNvSpPr>
              <p:nvPr/>
            </p:nvSpPr>
            <p:spPr bwMode="auto">
              <a:xfrm>
                <a:off x="6117" y="2249"/>
                <a:ext cx="251" cy="63"/>
              </a:xfrm>
              <a:custGeom>
                <a:avLst/>
                <a:gdLst>
                  <a:gd name="T0" fmla="*/ 1 w 251"/>
                  <a:gd name="T1" fmla="*/ 63 h 63"/>
                  <a:gd name="T2" fmla="*/ 0 w 251"/>
                  <a:gd name="T3" fmla="*/ 57 h 63"/>
                  <a:gd name="T4" fmla="*/ 53 w 251"/>
                  <a:gd name="T5" fmla="*/ 49 h 63"/>
                  <a:gd name="T6" fmla="*/ 98 w 251"/>
                  <a:gd name="T7" fmla="*/ 22 h 63"/>
                  <a:gd name="T8" fmla="*/ 151 w 251"/>
                  <a:gd name="T9" fmla="*/ 28 h 63"/>
                  <a:gd name="T10" fmla="*/ 196 w 251"/>
                  <a:gd name="T11" fmla="*/ 0 h 63"/>
                  <a:gd name="T12" fmla="*/ 251 w 251"/>
                  <a:gd name="T13" fmla="*/ 5 h 63"/>
                  <a:gd name="T14" fmla="*/ 249 w 251"/>
                  <a:gd name="T15" fmla="*/ 11 h 63"/>
                  <a:gd name="T16" fmla="*/ 197 w 251"/>
                  <a:gd name="T17" fmla="*/ 5 h 63"/>
                  <a:gd name="T18" fmla="*/ 153 w 251"/>
                  <a:gd name="T19" fmla="*/ 33 h 63"/>
                  <a:gd name="T20" fmla="*/ 99 w 251"/>
                  <a:gd name="T21" fmla="*/ 28 h 63"/>
                  <a:gd name="T22" fmla="*/ 55 w 251"/>
                  <a:gd name="T23" fmla="*/ 54 h 63"/>
                  <a:gd name="T24" fmla="*/ 1 w 251"/>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63">
                    <a:moveTo>
                      <a:pt x="1" y="63"/>
                    </a:moveTo>
                    <a:lnTo>
                      <a:pt x="0" y="57"/>
                    </a:lnTo>
                    <a:lnTo>
                      <a:pt x="53" y="49"/>
                    </a:lnTo>
                    <a:lnTo>
                      <a:pt x="98" y="22"/>
                    </a:lnTo>
                    <a:lnTo>
                      <a:pt x="151" y="28"/>
                    </a:lnTo>
                    <a:lnTo>
                      <a:pt x="196" y="0"/>
                    </a:lnTo>
                    <a:lnTo>
                      <a:pt x="251" y="5"/>
                    </a:lnTo>
                    <a:lnTo>
                      <a:pt x="249" y="11"/>
                    </a:lnTo>
                    <a:lnTo>
                      <a:pt x="197" y="5"/>
                    </a:lnTo>
                    <a:lnTo>
                      <a:pt x="153" y="33"/>
                    </a:lnTo>
                    <a:lnTo>
                      <a:pt x="99" y="28"/>
                    </a:lnTo>
                    <a:lnTo>
                      <a:pt x="55" y="54"/>
                    </a:lnTo>
                    <a:lnTo>
                      <a:pt x="1" y="6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6" name="Rectangle 351"/>
              <p:cNvSpPr>
                <a:spLocks noChangeArrowheads="1"/>
              </p:cNvSpPr>
              <p:nvPr/>
            </p:nvSpPr>
            <p:spPr bwMode="auto">
              <a:xfrm>
                <a:off x="6114" y="2169"/>
                <a:ext cx="21" cy="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7" name="Rectangle 352"/>
              <p:cNvSpPr>
                <a:spLocks noChangeArrowheads="1"/>
              </p:cNvSpPr>
              <p:nvPr/>
            </p:nvSpPr>
            <p:spPr bwMode="auto">
              <a:xfrm>
                <a:off x="6114" y="2194"/>
                <a:ext cx="21" cy="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8" name="Rectangle 353"/>
              <p:cNvSpPr>
                <a:spLocks noChangeArrowheads="1"/>
              </p:cNvSpPr>
              <p:nvPr/>
            </p:nvSpPr>
            <p:spPr bwMode="auto">
              <a:xfrm>
                <a:off x="6114" y="2221"/>
                <a:ext cx="21" cy="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89" name="Rectangle 354"/>
              <p:cNvSpPr>
                <a:spLocks noChangeArrowheads="1"/>
              </p:cNvSpPr>
              <p:nvPr/>
            </p:nvSpPr>
            <p:spPr bwMode="auto">
              <a:xfrm>
                <a:off x="6114" y="2246"/>
                <a:ext cx="21" cy="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0" name="Rectangle 355"/>
              <p:cNvSpPr>
                <a:spLocks noChangeArrowheads="1"/>
              </p:cNvSpPr>
              <p:nvPr/>
            </p:nvSpPr>
            <p:spPr bwMode="auto">
              <a:xfrm>
                <a:off x="6114" y="2272"/>
                <a:ext cx="21" cy="6"/>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1" name="Rectangle 356"/>
              <p:cNvSpPr>
                <a:spLocks noChangeArrowheads="1"/>
              </p:cNvSpPr>
              <p:nvPr/>
            </p:nvSpPr>
            <p:spPr bwMode="auto">
              <a:xfrm>
                <a:off x="6114" y="2320"/>
                <a:ext cx="315" cy="6"/>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2" name="Freeform 357"/>
              <p:cNvSpPr>
                <a:spLocks/>
              </p:cNvSpPr>
              <p:nvPr/>
            </p:nvSpPr>
            <p:spPr bwMode="auto">
              <a:xfrm>
                <a:off x="5735" y="2473"/>
                <a:ext cx="101" cy="42"/>
              </a:xfrm>
              <a:custGeom>
                <a:avLst/>
                <a:gdLst>
                  <a:gd name="T0" fmla="*/ 101 w 101"/>
                  <a:gd name="T1" fmla="*/ 42 h 42"/>
                  <a:gd name="T2" fmla="*/ 101 w 101"/>
                  <a:gd name="T3" fmla="*/ 30 h 42"/>
                  <a:gd name="T4" fmla="*/ 0 w 101"/>
                  <a:gd name="T5" fmla="*/ 0 h 42"/>
                  <a:gd name="T6" fmla="*/ 0 w 101"/>
                  <a:gd name="T7" fmla="*/ 15 h 42"/>
                  <a:gd name="T8" fmla="*/ 101 w 101"/>
                  <a:gd name="T9" fmla="*/ 42 h 42"/>
                </a:gdLst>
                <a:ahLst/>
                <a:cxnLst>
                  <a:cxn ang="0">
                    <a:pos x="T0" y="T1"/>
                  </a:cxn>
                  <a:cxn ang="0">
                    <a:pos x="T2" y="T3"/>
                  </a:cxn>
                  <a:cxn ang="0">
                    <a:pos x="T4" y="T5"/>
                  </a:cxn>
                  <a:cxn ang="0">
                    <a:pos x="T6" y="T7"/>
                  </a:cxn>
                  <a:cxn ang="0">
                    <a:pos x="T8" y="T9"/>
                  </a:cxn>
                </a:cxnLst>
                <a:rect l="0" t="0" r="r" b="b"/>
                <a:pathLst>
                  <a:path w="101" h="42">
                    <a:moveTo>
                      <a:pt x="101" y="42"/>
                    </a:moveTo>
                    <a:lnTo>
                      <a:pt x="101" y="30"/>
                    </a:lnTo>
                    <a:lnTo>
                      <a:pt x="0" y="0"/>
                    </a:lnTo>
                    <a:lnTo>
                      <a:pt x="0" y="15"/>
                    </a:lnTo>
                    <a:lnTo>
                      <a:pt x="101" y="4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3" name="Freeform 358"/>
              <p:cNvSpPr>
                <a:spLocks/>
              </p:cNvSpPr>
              <p:nvPr/>
            </p:nvSpPr>
            <p:spPr bwMode="auto">
              <a:xfrm>
                <a:off x="5735" y="2438"/>
                <a:ext cx="368" cy="77"/>
              </a:xfrm>
              <a:custGeom>
                <a:avLst/>
                <a:gdLst>
                  <a:gd name="T0" fmla="*/ 368 w 368"/>
                  <a:gd name="T1" fmla="*/ 26 h 77"/>
                  <a:gd name="T2" fmla="*/ 368 w 368"/>
                  <a:gd name="T3" fmla="*/ 26 h 77"/>
                  <a:gd name="T4" fmla="*/ 368 w 368"/>
                  <a:gd name="T5" fmla="*/ 26 h 77"/>
                  <a:gd name="T6" fmla="*/ 267 w 368"/>
                  <a:gd name="T7" fmla="*/ 0 h 77"/>
                  <a:gd name="T8" fmla="*/ 0 w 368"/>
                  <a:gd name="T9" fmla="*/ 35 h 77"/>
                  <a:gd name="T10" fmla="*/ 101 w 368"/>
                  <a:gd name="T11" fmla="*/ 65 h 77"/>
                  <a:gd name="T12" fmla="*/ 101 w 368"/>
                  <a:gd name="T13" fmla="*/ 77 h 77"/>
                  <a:gd name="T14" fmla="*/ 368 w 368"/>
                  <a:gd name="T15" fmla="*/ 32 h 77"/>
                  <a:gd name="T16" fmla="*/ 368 w 368"/>
                  <a:gd name="T17" fmla="*/ 2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77">
                    <a:moveTo>
                      <a:pt x="368" y="26"/>
                    </a:moveTo>
                    <a:lnTo>
                      <a:pt x="368" y="26"/>
                    </a:lnTo>
                    <a:lnTo>
                      <a:pt x="368" y="26"/>
                    </a:lnTo>
                    <a:lnTo>
                      <a:pt x="267" y="0"/>
                    </a:lnTo>
                    <a:lnTo>
                      <a:pt x="0" y="35"/>
                    </a:lnTo>
                    <a:lnTo>
                      <a:pt x="101" y="65"/>
                    </a:lnTo>
                    <a:lnTo>
                      <a:pt x="101" y="77"/>
                    </a:lnTo>
                    <a:lnTo>
                      <a:pt x="368" y="32"/>
                    </a:lnTo>
                    <a:lnTo>
                      <a:pt x="368" y="26"/>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4" name="Freeform 359"/>
              <p:cNvSpPr>
                <a:spLocks/>
              </p:cNvSpPr>
              <p:nvPr/>
            </p:nvSpPr>
            <p:spPr bwMode="auto">
              <a:xfrm>
                <a:off x="6704" y="2473"/>
                <a:ext cx="102" cy="42"/>
              </a:xfrm>
              <a:custGeom>
                <a:avLst/>
                <a:gdLst>
                  <a:gd name="T0" fmla="*/ 1 w 102"/>
                  <a:gd name="T1" fmla="*/ 42 h 42"/>
                  <a:gd name="T2" fmla="*/ 0 w 102"/>
                  <a:gd name="T3" fmla="*/ 30 h 42"/>
                  <a:gd name="T4" fmla="*/ 101 w 102"/>
                  <a:gd name="T5" fmla="*/ 0 h 42"/>
                  <a:gd name="T6" fmla="*/ 102 w 102"/>
                  <a:gd name="T7" fmla="*/ 15 h 42"/>
                  <a:gd name="T8" fmla="*/ 1 w 102"/>
                  <a:gd name="T9" fmla="*/ 42 h 42"/>
                </a:gdLst>
                <a:ahLst/>
                <a:cxnLst>
                  <a:cxn ang="0">
                    <a:pos x="T0" y="T1"/>
                  </a:cxn>
                  <a:cxn ang="0">
                    <a:pos x="T2" y="T3"/>
                  </a:cxn>
                  <a:cxn ang="0">
                    <a:pos x="T4" y="T5"/>
                  </a:cxn>
                  <a:cxn ang="0">
                    <a:pos x="T6" y="T7"/>
                  </a:cxn>
                  <a:cxn ang="0">
                    <a:pos x="T8" y="T9"/>
                  </a:cxn>
                </a:cxnLst>
                <a:rect l="0" t="0" r="r" b="b"/>
                <a:pathLst>
                  <a:path w="102" h="42">
                    <a:moveTo>
                      <a:pt x="1" y="42"/>
                    </a:moveTo>
                    <a:lnTo>
                      <a:pt x="0" y="30"/>
                    </a:lnTo>
                    <a:lnTo>
                      <a:pt x="101" y="0"/>
                    </a:lnTo>
                    <a:lnTo>
                      <a:pt x="102" y="15"/>
                    </a:lnTo>
                    <a:lnTo>
                      <a:pt x="1" y="4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5" name="Freeform 360"/>
              <p:cNvSpPr>
                <a:spLocks/>
              </p:cNvSpPr>
              <p:nvPr/>
            </p:nvSpPr>
            <p:spPr bwMode="auto">
              <a:xfrm>
                <a:off x="6436" y="2438"/>
                <a:ext cx="369" cy="77"/>
              </a:xfrm>
              <a:custGeom>
                <a:avLst/>
                <a:gdLst>
                  <a:gd name="T0" fmla="*/ 0 w 369"/>
                  <a:gd name="T1" fmla="*/ 26 h 77"/>
                  <a:gd name="T2" fmla="*/ 0 w 369"/>
                  <a:gd name="T3" fmla="*/ 26 h 77"/>
                  <a:gd name="T4" fmla="*/ 0 w 369"/>
                  <a:gd name="T5" fmla="*/ 26 h 77"/>
                  <a:gd name="T6" fmla="*/ 100 w 369"/>
                  <a:gd name="T7" fmla="*/ 0 h 77"/>
                  <a:gd name="T8" fmla="*/ 369 w 369"/>
                  <a:gd name="T9" fmla="*/ 35 h 77"/>
                  <a:gd name="T10" fmla="*/ 268 w 369"/>
                  <a:gd name="T11" fmla="*/ 65 h 77"/>
                  <a:gd name="T12" fmla="*/ 269 w 369"/>
                  <a:gd name="T13" fmla="*/ 77 h 77"/>
                  <a:gd name="T14" fmla="*/ 0 w 369"/>
                  <a:gd name="T15" fmla="*/ 32 h 77"/>
                  <a:gd name="T16" fmla="*/ 0 w 369"/>
                  <a:gd name="T17" fmla="*/ 2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77">
                    <a:moveTo>
                      <a:pt x="0" y="26"/>
                    </a:moveTo>
                    <a:lnTo>
                      <a:pt x="0" y="26"/>
                    </a:lnTo>
                    <a:lnTo>
                      <a:pt x="0" y="26"/>
                    </a:lnTo>
                    <a:lnTo>
                      <a:pt x="100" y="0"/>
                    </a:lnTo>
                    <a:lnTo>
                      <a:pt x="369" y="35"/>
                    </a:lnTo>
                    <a:lnTo>
                      <a:pt x="268" y="65"/>
                    </a:lnTo>
                    <a:lnTo>
                      <a:pt x="269" y="77"/>
                    </a:lnTo>
                    <a:lnTo>
                      <a:pt x="0" y="32"/>
                    </a:lnTo>
                    <a:lnTo>
                      <a:pt x="0" y="26"/>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6" name="Freeform 361"/>
              <p:cNvSpPr>
                <a:spLocks/>
              </p:cNvSpPr>
              <p:nvPr/>
            </p:nvSpPr>
            <p:spPr bwMode="auto">
              <a:xfrm>
                <a:off x="6103" y="2425"/>
                <a:ext cx="28" cy="43"/>
              </a:xfrm>
              <a:custGeom>
                <a:avLst/>
                <a:gdLst>
                  <a:gd name="T0" fmla="*/ 28 w 28"/>
                  <a:gd name="T1" fmla="*/ 43 h 43"/>
                  <a:gd name="T2" fmla="*/ 28 w 28"/>
                  <a:gd name="T3" fmla="*/ 32 h 43"/>
                  <a:gd name="T4" fmla="*/ 0 w 28"/>
                  <a:gd name="T5" fmla="*/ 0 h 43"/>
                  <a:gd name="T6" fmla="*/ 0 w 28"/>
                  <a:gd name="T7" fmla="*/ 17 h 43"/>
                  <a:gd name="T8" fmla="*/ 28 w 28"/>
                  <a:gd name="T9" fmla="*/ 43 h 43"/>
                </a:gdLst>
                <a:ahLst/>
                <a:cxnLst>
                  <a:cxn ang="0">
                    <a:pos x="T0" y="T1"/>
                  </a:cxn>
                  <a:cxn ang="0">
                    <a:pos x="T2" y="T3"/>
                  </a:cxn>
                  <a:cxn ang="0">
                    <a:pos x="T4" y="T5"/>
                  </a:cxn>
                  <a:cxn ang="0">
                    <a:pos x="T6" y="T7"/>
                  </a:cxn>
                  <a:cxn ang="0">
                    <a:pos x="T8" y="T9"/>
                  </a:cxn>
                </a:cxnLst>
                <a:rect l="0" t="0" r="r" b="b"/>
                <a:pathLst>
                  <a:path w="28" h="43">
                    <a:moveTo>
                      <a:pt x="28" y="43"/>
                    </a:moveTo>
                    <a:lnTo>
                      <a:pt x="28" y="32"/>
                    </a:lnTo>
                    <a:lnTo>
                      <a:pt x="0" y="0"/>
                    </a:lnTo>
                    <a:lnTo>
                      <a:pt x="0" y="17"/>
                    </a:lnTo>
                    <a:lnTo>
                      <a:pt x="28" y="43"/>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7" name="Freeform 362"/>
              <p:cNvSpPr>
                <a:spLocks/>
              </p:cNvSpPr>
              <p:nvPr/>
            </p:nvSpPr>
            <p:spPr bwMode="auto">
              <a:xfrm>
                <a:off x="6407" y="2425"/>
                <a:ext cx="29" cy="43"/>
              </a:xfrm>
              <a:custGeom>
                <a:avLst/>
                <a:gdLst>
                  <a:gd name="T0" fmla="*/ 1 w 29"/>
                  <a:gd name="T1" fmla="*/ 43 h 43"/>
                  <a:gd name="T2" fmla="*/ 0 w 29"/>
                  <a:gd name="T3" fmla="*/ 32 h 43"/>
                  <a:gd name="T4" fmla="*/ 29 w 29"/>
                  <a:gd name="T5" fmla="*/ 0 h 43"/>
                  <a:gd name="T6" fmla="*/ 29 w 29"/>
                  <a:gd name="T7" fmla="*/ 17 h 43"/>
                  <a:gd name="T8" fmla="*/ 1 w 29"/>
                  <a:gd name="T9" fmla="*/ 43 h 43"/>
                </a:gdLst>
                <a:ahLst/>
                <a:cxnLst>
                  <a:cxn ang="0">
                    <a:pos x="T0" y="T1"/>
                  </a:cxn>
                  <a:cxn ang="0">
                    <a:pos x="T2" y="T3"/>
                  </a:cxn>
                  <a:cxn ang="0">
                    <a:pos x="T4" y="T5"/>
                  </a:cxn>
                  <a:cxn ang="0">
                    <a:pos x="T6" y="T7"/>
                  </a:cxn>
                  <a:cxn ang="0">
                    <a:pos x="T8" y="T9"/>
                  </a:cxn>
                </a:cxnLst>
                <a:rect l="0" t="0" r="r" b="b"/>
                <a:pathLst>
                  <a:path w="29" h="43">
                    <a:moveTo>
                      <a:pt x="1" y="43"/>
                    </a:moveTo>
                    <a:lnTo>
                      <a:pt x="0" y="32"/>
                    </a:lnTo>
                    <a:lnTo>
                      <a:pt x="29" y="0"/>
                    </a:lnTo>
                    <a:lnTo>
                      <a:pt x="29" y="17"/>
                    </a:lnTo>
                    <a:lnTo>
                      <a:pt x="1" y="43"/>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8" name="Freeform 363"/>
              <p:cNvSpPr>
                <a:spLocks/>
              </p:cNvSpPr>
              <p:nvPr/>
            </p:nvSpPr>
            <p:spPr bwMode="auto">
              <a:xfrm>
                <a:off x="6103" y="2425"/>
                <a:ext cx="333" cy="32"/>
              </a:xfrm>
              <a:custGeom>
                <a:avLst/>
                <a:gdLst>
                  <a:gd name="T0" fmla="*/ 304 w 333"/>
                  <a:gd name="T1" fmla="*/ 32 h 32"/>
                  <a:gd name="T2" fmla="*/ 28 w 333"/>
                  <a:gd name="T3" fmla="*/ 32 h 32"/>
                  <a:gd name="T4" fmla="*/ 0 w 333"/>
                  <a:gd name="T5" fmla="*/ 0 h 32"/>
                  <a:gd name="T6" fmla="*/ 333 w 333"/>
                  <a:gd name="T7" fmla="*/ 0 h 32"/>
                  <a:gd name="T8" fmla="*/ 304 w 333"/>
                  <a:gd name="T9" fmla="*/ 32 h 32"/>
                </a:gdLst>
                <a:ahLst/>
                <a:cxnLst>
                  <a:cxn ang="0">
                    <a:pos x="T0" y="T1"/>
                  </a:cxn>
                  <a:cxn ang="0">
                    <a:pos x="T2" y="T3"/>
                  </a:cxn>
                  <a:cxn ang="0">
                    <a:pos x="T4" y="T5"/>
                  </a:cxn>
                  <a:cxn ang="0">
                    <a:pos x="T6" y="T7"/>
                  </a:cxn>
                  <a:cxn ang="0">
                    <a:pos x="T8" y="T9"/>
                  </a:cxn>
                </a:cxnLst>
                <a:rect l="0" t="0" r="r" b="b"/>
                <a:pathLst>
                  <a:path w="333" h="32">
                    <a:moveTo>
                      <a:pt x="304" y="32"/>
                    </a:moveTo>
                    <a:lnTo>
                      <a:pt x="28" y="32"/>
                    </a:lnTo>
                    <a:lnTo>
                      <a:pt x="0" y="0"/>
                    </a:lnTo>
                    <a:lnTo>
                      <a:pt x="333" y="0"/>
                    </a:lnTo>
                    <a:lnTo>
                      <a:pt x="304" y="32"/>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199" name="Freeform 364"/>
              <p:cNvSpPr>
                <a:spLocks/>
              </p:cNvSpPr>
              <p:nvPr/>
            </p:nvSpPr>
            <p:spPr bwMode="auto">
              <a:xfrm>
                <a:off x="6131" y="2457"/>
                <a:ext cx="277" cy="11"/>
              </a:xfrm>
              <a:custGeom>
                <a:avLst/>
                <a:gdLst>
                  <a:gd name="T0" fmla="*/ 276 w 277"/>
                  <a:gd name="T1" fmla="*/ 0 h 11"/>
                  <a:gd name="T2" fmla="*/ 0 w 277"/>
                  <a:gd name="T3" fmla="*/ 0 h 11"/>
                  <a:gd name="T4" fmla="*/ 0 w 277"/>
                  <a:gd name="T5" fmla="*/ 11 h 11"/>
                  <a:gd name="T6" fmla="*/ 277 w 277"/>
                  <a:gd name="T7" fmla="*/ 11 h 11"/>
                  <a:gd name="T8" fmla="*/ 276 w 277"/>
                  <a:gd name="T9" fmla="*/ 0 h 11"/>
                </a:gdLst>
                <a:ahLst/>
                <a:cxnLst>
                  <a:cxn ang="0">
                    <a:pos x="T0" y="T1"/>
                  </a:cxn>
                  <a:cxn ang="0">
                    <a:pos x="T2" y="T3"/>
                  </a:cxn>
                  <a:cxn ang="0">
                    <a:pos x="T4" y="T5"/>
                  </a:cxn>
                  <a:cxn ang="0">
                    <a:pos x="T6" y="T7"/>
                  </a:cxn>
                  <a:cxn ang="0">
                    <a:pos x="T8" y="T9"/>
                  </a:cxn>
                </a:cxnLst>
                <a:rect l="0" t="0" r="r" b="b"/>
                <a:pathLst>
                  <a:path w="277" h="11">
                    <a:moveTo>
                      <a:pt x="276" y="0"/>
                    </a:moveTo>
                    <a:lnTo>
                      <a:pt x="0" y="0"/>
                    </a:lnTo>
                    <a:lnTo>
                      <a:pt x="0" y="11"/>
                    </a:lnTo>
                    <a:lnTo>
                      <a:pt x="277" y="11"/>
                    </a:lnTo>
                    <a:lnTo>
                      <a:pt x="276" y="0"/>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0" name="Freeform 365"/>
              <p:cNvSpPr>
                <a:spLocks/>
              </p:cNvSpPr>
              <p:nvPr/>
            </p:nvSpPr>
            <p:spPr bwMode="auto">
              <a:xfrm>
                <a:off x="6242" y="2481"/>
                <a:ext cx="61" cy="28"/>
              </a:xfrm>
              <a:custGeom>
                <a:avLst/>
                <a:gdLst>
                  <a:gd name="T0" fmla="*/ 35 w 44"/>
                  <a:gd name="T1" fmla="*/ 11 h 20"/>
                  <a:gd name="T2" fmla="*/ 22 w 44"/>
                  <a:gd name="T3" fmla="*/ 0 h 20"/>
                  <a:gd name="T4" fmla="*/ 9 w 44"/>
                  <a:gd name="T5" fmla="*/ 11 h 20"/>
                  <a:gd name="T6" fmla="*/ 0 w 44"/>
                  <a:gd name="T7" fmla="*/ 15 h 20"/>
                  <a:gd name="T8" fmla="*/ 10 w 44"/>
                  <a:gd name="T9" fmla="*/ 19 h 20"/>
                  <a:gd name="T10" fmla="*/ 22 w 44"/>
                  <a:gd name="T11" fmla="*/ 20 h 20"/>
                  <a:gd name="T12" fmla="*/ 35 w 44"/>
                  <a:gd name="T13" fmla="*/ 19 h 20"/>
                  <a:gd name="T14" fmla="*/ 44 w 44"/>
                  <a:gd name="T15" fmla="*/ 15 h 20"/>
                  <a:gd name="T16" fmla="*/ 35 w 44"/>
                  <a:gd name="T1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0">
                    <a:moveTo>
                      <a:pt x="35" y="11"/>
                    </a:moveTo>
                    <a:cubicBezTo>
                      <a:pt x="34" y="5"/>
                      <a:pt x="29" y="0"/>
                      <a:pt x="22" y="0"/>
                    </a:cubicBezTo>
                    <a:cubicBezTo>
                      <a:pt x="16" y="0"/>
                      <a:pt x="10" y="5"/>
                      <a:pt x="9" y="11"/>
                    </a:cubicBezTo>
                    <a:cubicBezTo>
                      <a:pt x="4" y="12"/>
                      <a:pt x="0" y="13"/>
                      <a:pt x="0" y="15"/>
                    </a:cubicBezTo>
                    <a:cubicBezTo>
                      <a:pt x="0" y="16"/>
                      <a:pt x="4" y="18"/>
                      <a:pt x="10" y="19"/>
                    </a:cubicBezTo>
                    <a:cubicBezTo>
                      <a:pt x="13" y="19"/>
                      <a:pt x="18" y="20"/>
                      <a:pt x="22" y="20"/>
                    </a:cubicBezTo>
                    <a:cubicBezTo>
                      <a:pt x="27" y="20"/>
                      <a:pt x="31" y="19"/>
                      <a:pt x="35" y="19"/>
                    </a:cubicBezTo>
                    <a:cubicBezTo>
                      <a:pt x="41" y="18"/>
                      <a:pt x="44" y="17"/>
                      <a:pt x="44" y="15"/>
                    </a:cubicBezTo>
                    <a:cubicBezTo>
                      <a:pt x="44" y="13"/>
                      <a:pt x="41" y="12"/>
                      <a:pt x="35" y="11"/>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1" name="Rectangle 366"/>
              <p:cNvSpPr>
                <a:spLocks noChangeArrowheads="1"/>
              </p:cNvSpPr>
              <p:nvPr/>
            </p:nvSpPr>
            <p:spPr bwMode="auto">
              <a:xfrm>
                <a:off x="6068" y="1863"/>
                <a:ext cx="407" cy="216"/>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2" name="Rectangle 367"/>
              <p:cNvSpPr>
                <a:spLocks noChangeArrowheads="1"/>
              </p:cNvSpPr>
              <p:nvPr/>
            </p:nvSpPr>
            <p:spPr bwMode="auto">
              <a:xfrm>
                <a:off x="6068" y="1863"/>
                <a:ext cx="407"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3" name="Freeform 368"/>
              <p:cNvSpPr>
                <a:spLocks/>
              </p:cNvSpPr>
              <p:nvPr/>
            </p:nvSpPr>
            <p:spPr bwMode="auto">
              <a:xfrm>
                <a:off x="6272" y="1971"/>
                <a:ext cx="75" cy="80"/>
              </a:xfrm>
              <a:custGeom>
                <a:avLst/>
                <a:gdLst>
                  <a:gd name="T0" fmla="*/ 3 w 53"/>
                  <a:gd name="T1" fmla="*/ 57 h 57"/>
                  <a:gd name="T2" fmla="*/ 40 w 53"/>
                  <a:gd name="T3" fmla="*/ 40 h 57"/>
                  <a:gd name="T4" fmla="*/ 53 w 53"/>
                  <a:gd name="T5" fmla="*/ 19 h 57"/>
                  <a:gd name="T6" fmla="*/ 0 w 53"/>
                  <a:gd name="T7" fmla="*/ 0 h 57"/>
                  <a:gd name="T8" fmla="*/ 3 w 53"/>
                  <a:gd name="T9" fmla="*/ 57 h 57"/>
                </a:gdLst>
                <a:ahLst/>
                <a:cxnLst>
                  <a:cxn ang="0">
                    <a:pos x="T0" y="T1"/>
                  </a:cxn>
                  <a:cxn ang="0">
                    <a:pos x="T2" y="T3"/>
                  </a:cxn>
                  <a:cxn ang="0">
                    <a:pos x="T4" y="T5"/>
                  </a:cxn>
                  <a:cxn ang="0">
                    <a:pos x="T6" y="T7"/>
                  </a:cxn>
                  <a:cxn ang="0">
                    <a:pos x="T8" y="T9"/>
                  </a:cxn>
                </a:cxnLst>
                <a:rect l="0" t="0" r="r" b="b"/>
                <a:pathLst>
                  <a:path w="53" h="57">
                    <a:moveTo>
                      <a:pt x="3" y="57"/>
                    </a:moveTo>
                    <a:cubicBezTo>
                      <a:pt x="17" y="56"/>
                      <a:pt x="30" y="50"/>
                      <a:pt x="40" y="40"/>
                    </a:cubicBezTo>
                    <a:cubicBezTo>
                      <a:pt x="46" y="34"/>
                      <a:pt x="51" y="27"/>
                      <a:pt x="53" y="19"/>
                    </a:cubicBezTo>
                    <a:cubicBezTo>
                      <a:pt x="0" y="0"/>
                      <a:pt x="0" y="0"/>
                      <a:pt x="0" y="0"/>
                    </a:cubicBezTo>
                    <a:lnTo>
                      <a:pt x="3" y="57"/>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4" name="Freeform 369"/>
              <p:cNvSpPr>
                <a:spLocks/>
              </p:cNvSpPr>
              <p:nvPr/>
            </p:nvSpPr>
            <p:spPr bwMode="auto">
              <a:xfrm>
                <a:off x="6242" y="1971"/>
                <a:ext cx="35" cy="80"/>
              </a:xfrm>
              <a:custGeom>
                <a:avLst/>
                <a:gdLst>
                  <a:gd name="T0" fmla="*/ 0 w 25"/>
                  <a:gd name="T1" fmla="*/ 52 h 57"/>
                  <a:gd name="T2" fmla="*/ 25 w 25"/>
                  <a:gd name="T3" fmla="*/ 57 h 57"/>
                  <a:gd name="T4" fmla="*/ 22 w 25"/>
                  <a:gd name="T5" fmla="*/ 0 h 57"/>
                  <a:gd name="T6" fmla="*/ 0 w 25"/>
                  <a:gd name="T7" fmla="*/ 52 h 57"/>
                </a:gdLst>
                <a:ahLst/>
                <a:cxnLst>
                  <a:cxn ang="0">
                    <a:pos x="T0" y="T1"/>
                  </a:cxn>
                  <a:cxn ang="0">
                    <a:pos x="T2" y="T3"/>
                  </a:cxn>
                  <a:cxn ang="0">
                    <a:pos x="T4" y="T5"/>
                  </a:cxn>
                  <a:cxn ang="0">
                    <a:pos x="T6" y="T7"/>
                  </a:cxn>
                </a:cxnLst>
                <a:rect l="0" t="0" r="r" b="b"/>
                <a:pathLst>
                  <a:path w="25" h="57">
                    <a:moveTo>
                      <a:pt x="0" y="52"/>
                    </a:moveTo>
                    <a:cubicBezTo>
                      <a:pt x="8" y="56"/>
                      <a:pt x="17" y="57"/>
                      <a:pt x="25" y="57"/>
                    </a:cubicBezTo>
                    <a:cubicBezTo>
                      <a:pt x="22" y="0"/>
                      <a:pt x="22" y="0"/>
                      <a:pt x="22" y="0"/>
                    </a:cubicBezTo>
                    <a:lnTo>
                      <a:pt x="0" y="5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5" name="Freeform 370"/>
              <p:cNvSpPr>
                <a:spLocks/>
              </p:cNvSpPr>
              <p:nvPr/>
            </p:nvSpPr>
            <p:spPr bwMode="auto">
              <a:xfrm>
                <a:off x="6272" y="1891"/>
                <a:ext cx="86" cy="107"/>
              </a:xfrm>
              <a:custGeom>
                <a:avLst/>
                <a:gdLst>
                  <a:gd name="T0" fmla="*/ 53 w 61"/>
                  <a:gd name="T1" fmla="*/ 76 h 76"/>
                  <a:gd name="T2" fmla="*/ 40 w 61"/>
                  <a:gd name="T3" fmla="*/ 17 h 76"/>
                  <a:gd name="T4" fmla="*/ 1 w 61"/>
                  <a:gd name="T5" fmla="*/ 0 h 76"/>
                  <a:gd name="T6" fmla="*/ 0 w 61"/>
                  <a:gd name="T7" fmla="*/ 57 h 76"/>
                  <a:gd name="T8" fmla="*/ 53 w 61"/>
                  <a:gd name="T9" fmla="*/ 76 h 76"/>
                </a:gdLst>
                <a:ahLst/>
                <a:cxnLst>
                  <a:cxn ang="0">
                    <a:pos x="T0" y="T1"/>
                  </a:cxn>
                  <a:cxn ang="0">
                    <a:pos x="T2" y="T3"/>
                  </a:cxn>
                  <a:cxn ang="0">
                    <a:pos x="T4" y="T5"/>
                  </a:cxn>
                  <a:cxn ang="0">
                    <a:pos x="T6" y="T7"/>
                  </a:cxn>
                  <a:cxn ang="0">
                    <a:pos x="T8" y="T9"/>
                  </a:cxn>
                </a:cxnLst>
                <a:rect l="0" t="0" r="r" b="b"/>
                <a:pathLst>
                  <a:path w="61" h="76">
                    <a:moveTo>
                      <a:pt x="53" y="76"/>
                    </a:moveTo>
                    <a:cubicBezTo>
                      <a:pt x="61" y="56"/>
                      <a:pt x="56" y="33"/>
                      <a:pt x="40" y="17"/>
                    </a:cubicBezTo>
                    <a:cubicBezTo>
                      <a:pt x="29" y="6"/>
                      <a:pt x="15" y="0"/>
                      <a:pt x="1" y="0"/>
                    </a:cubicBezTo>
                    <a:cubicBezTo>
                      <a:pt x="0" y="57"/>
                      <a:pt x="0" y="57"/>
                      <a:pt x="0" y="57"/>
                    </a:cubicBezTo>
                    <a:cubicBezTo>
                      <a:pt x="53" y="76"/>
                      <a:pt x="53" y="76"/>
                      <a:pt x="53" y="76"/>
                    </a:cubicBezTo>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6" name="Freeform 371"/>
              <p:cNvSpPr>
                <a:spLocks/>
              </p:cNvSpPr>
              <p:nvPr/>
            </p:nvSpPr>
            <p:spPr bwMode="auto">
              <a:xfrm>
                <a:off x="6216" y="1971"/>
                <a:ext cx="56" cy="73"/>
              </a:xfrm>
              <a:custGeom>
                <a:avLst/>
                <a:gdLst>
                  <a:gd name="T0" fmla="*/ 40 w 40"/>
                  <a:gd name="T1" fmla="*/ 0 h 52"/>
                  <a:gd name="T2" fmla="*/ 0 w 40"/>
                  <a:gd name="T3" fmla="*/ 40 h 52"/>
                  <a:gd name="T4" fmla="*/ 18 w 40"/>
                  <a:gd name="T5" fmla="*/ 52 h 52"/>
                  <a:gd name="T6" fmla="*/ 40 w 40"/>
                  <a:gd name="T7" fmla="*/ 0 h 52"/>
                </a:gdLst>
                <a:ahLst/>
                <a:cxnLst>
                  <a:cxn ang="0">
                    <a:pos x="T0" y="T1"/>
                  </a:cxn>
                  <a:cxn ang="0">
                    <a:pos x="T2" y="T3"/>
                  </a:cxn>
                  <a:cxn ang="0">
                    <a:pos x="T4" y="T5"/>
                  </a:cxn>
                  <a:cxn ang="0">
                    <a:pos x="T6" y="T7"/>
                  </a:cxn>
                </a:cxnLst>
                <a:rect l="0" t="0" r="r" b="b"/>
                <a:pathLst>
                  <a:path w="40" h="52">
                    <a:moveTo>
                      <a:pt x="40" y="0"/>
                    </a:moveTo>
                    <a:cubicBezTo>
                      <a:pt x="0" y="40"/>
                      <a:pt x="0" y="40"/>
                      <a:pt x="0" y="40"/>
                    </a:cubicBezTo>
                    <a:cubicBezTo>
                      <a:pt x="5" y="45"/>
                      <a:pt x="12" y="50"/>
                      <a:pt x="18" y="52"/>
                    </a:cubicBezTo>
                    <a:lnTo>
                      <a:pt x="4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7" name="Freeform 372"/>
              <p:cNvSpPr>
                <a:spLocks/>
              </p:cNvSpPr>
              <p:nvPr/>
            </p:nvSpPr>
            <p:spPr bwMode="auto">
              <a:xfrm>
                <a:off x="6249" y="1891"/>
                <a:ext cx="25" cy="80"/>
              </a:xfrm>
              <a:custGeom>
                <a:avLst/>
                <a:gdLst>
                  <a:gd name="T0" fmla="*/ 18 w 18"/>
                  <a:gd name="T1" fmla="*/ 0 h 57"/>
                  <a:gd name="T2" fmla="*/ 0 w 18"/>
                  <a:gd name="T3" fmla="*/ 3 h 57"/>
                  <a:gd name="T4" fmla="*/ 17 w 18"/>
                  <a:gd name="T5" fmla="*/ 57 h 57"/>
                  <a:gd name="T6" fmla="*/ 18 w 18"/>
                  <a:gd name="T7" fmla="*/ 0 h 57"/>
                </a:gdLst>
                <a:ahLst/>
                <a:cxnLst>
                  <a:cxn ang="0">
                    <a:pos x="T0" y="T1"/>
                  </a:cxn>
                  <a:cxn ang="0">
                    <a:pos x="T2" y="T3"/>
                  </a:cxn>
                  <a:cxn ang="0">
                    <a:pos x="T4" y="T5"/>
                  </a:cxn>
                  <a:cxn ang="0">
                    <a:pos x="T6" y="T7"/>
                  </a:cxn>
                </a:cxnLst>
                <a:rect l="0" t="0" r="r" b="b"/>
                <a:pathLst>
                  <a:path w="18" h="57">
                    <a:moveTo>
                      <a:pt x="18" y="0"/>
                    </a:moveTo>
                    <a:cubicBezTo>
                      <a:pt x="12" y="0"/>
                      <a:pt x="5" y="1"/>
                      <a:pt x="0" y="3"/>
                    </a:cubicBezTo>
                    <a:cubicBezTo>
                      <a:pt x="17" y="57"/>
                      <a:pt x="17" y="57"/>
                      <a:pt x="17" y="57"/>
                    </a:cubicBezTo>
                    <a:cubicBezTo>
                      <a:pt x="18" y="0"/>
                      <a:pt x="18" y="0"/>
                      <a:pt x="18" y="0"/>
                    </a:cubicBezTo>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8" name="Freeform 373"/>
              <p:cNvSpPr>
                <a:spLocks/>
              </p:cNvSpPr>
              <p:nvPr/>
            </p:nvSpPr>
            <p:spPr bwMode="auto">
              <a:xfrm>
                <a:off x="6186" y="1896"/>
                <a:ext cx="86" cy="131"/>
              </a:xfrm>
              <a:custGeom>
                <a:avLst/>
                <a:gdLst>
                  <a:gd name="T0" fmla="*/ 45 w 62"/>
                  <a:gd name="T1" fmla="*/ 0 h 94"/>
                  <a:gd name="T2" fmla="*/ 22 w 62"/>
                  <a:gd name="T3" fmla="*/ 14 h 94"/>
                  <a:gd name="T4" fmla="*/ 22 w 62"/>
                  <a:gd name="T5" fmla="*/ 94 h 94"/>
                  <a:gd name="T6" fmla="*/ 62 w 62"/>
                  <a:gd name="T7" fmla="*/ 54 h 94"/>
                  <a:gd name="T8" fmla="*/ 45 w 62"/>
                  <a:gd name="T9" fmla="*/ 0 h 94"/>
                </a:gdLst>
                <a:ahLst/>
                <a:cxnLst>
                  <a:cxn ang="0">
                    <a:pos x="T0" y="T1"/>
                  </a:cxn>
                  <a:cxn ang="0">
                    <a:pos x="T2" y="T3"/>
                  </a:cxn>
                  <a:cxn ang="0">
                    <a:pos x="T4" y="T5"/>
                  </a:cxn>
                  <a:cxn ang="0">
                    <a:pos x="T6" y="T7"/>
                  </a:cxn>
                  <a:cxn ang="0">
                    <a:pos x="T8" y="T9"/>
                  </a:cxn>
                </a:cxnLst>
                <a:rect l="0" t="0" r="r" b="b"/>
                <a:pathLst>
                  <a:path w="62" h="94">
                    <a:moveTo>
                      <a:pt x="45" y="0"/>
                    </a:moveTo>
                    <a:cubicBezTo>
                      <a:pt x="36" y="3"/>
                      <a:pt x="29" y="7"/>
                      <a:pt x="22" y="14"/>
                    </a:cubicBezTo>
                    <a:cubicBezTo>
                      <a:pt x="0" y="36"/>
                      <a:pt x="0" y="72"/>
                      <a:pt x="22" y="94"/>
                    </a:cubicBezTo>
                    <a:cubicBezTo>
                      <a:pt x="62" y="54"/>
                      <a:pt x="62" y="54"/>
                      <a:pt x="62" y="54"/>
                    </a:cubicBezTo>
                    <a:cubicBezTo>
                      <a:pt x="45" y="0"/>
                      <a:pt x="45" y="0"/>
                      <a:pt x="45" y="0"/>
                    </a:cubicBezTo>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09" name="Freeform 374"/>
              <p:cNvSpPr>
                <a:spLocks/>
              </p:cNvSpPr>
              <p:nvPr/>
            </p:nvSpPr>
            <p:spPr bwMode="auto">
              <a:xfrm>
                <a:off x="6068" y="1863"/>
                <a:ext cx="407" cy="56"/>
              </a:xfrm>
              <a:custGeom>
                <a:avLst/>
                <a:gdLst>
                  <a:gd name="T0" fmla="*/ 291 w 291"/>
                  <a:gd name="T1" fmla="*/ 0 h 40"/>
                  <a:gd name="T2" fmla="*/ 0 w 291"/>
                  <a:gd name="T3" fmla="*/ 0 h 40"/>
                  <a:gd name="T4" fmla="*/ 0 w 291"/>
                  <a:gd name="T5" fmla="*/ 40 h 40"/>
                  <a:gd name="T6" fmla="*/ 103 w 291"/>
                  <a:gd name="T7" fmla="*/ 40 h 40"/>
                  <a:gd name="T8" fmla="*/ 106 w 291"/>
                  <a:gd name="T9" fmla="*/ 37 h 40"/>
                  <a:gd name="T10" fmla="*/ 129 w 291"/>
                  <a:gd name="T11" fmla="*/ 23 h 40"/>
                  <a:gd name="T12" fmla="*/ 129 w 291"/>
                  <a:gd name="T13" fmla="*/ 23 h 40"/>
                  <a:gd name="T14" fmla="*/ 146 w 291"/>
                  <a:gd name="T15" fmla="*/ 20 h 40"/>
                  <a:gd name="T16" fmla="*/ 147 w 291"/>
                  <a:gd name="T17" fmla="*/ 20 h 40"/>
                  <a:gd name="T18" fmla="*/ 146 w 291"/>
                  <a:gd name="T19" fmla="*/ 40 h 40"/>
                  <a:gd name="T20" fmla="*/ 147 w 291"/>
                  <a:gd name="T21" fmla="*/ 20 h 40"/>
                  <a:gd name="T22" fmla="*/ 186 w 291"/>
                  <a:gd name="T23" fmla="*/ 37 h 40"/>
                  <a:gd name="T24" fmla="*/ 189 w 291"/>
                  <a:gd name="T25" fmla="*/ 40 h 40"/>
                  <a:gd name="T26" fmla="*/ 291 w 291"/>
                  <a:gd name="T27" fmla="*/ 40 h 40"/>
                  <a:gd name="T28" fmla="*/ 291 w 291"/>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1" h="40">
                    <a:moveTo>
                      <a:pt x="291" y="0"/>
                    </a:moveTo>
                    <a:cubicBezTo>
                      <a:pt x="0" y="0"/>
                      <a:pt x="0" y="0"/>
                      <a:pt x="0" y="0"/>
                    </a:cubicBezTo>
                    <a:cubicBezTo>
                      <a:pt x="0" y="40"/>
                      <a:pt x="0" y="40"/>
                      <a:pt x="0" y="40"/>
                    </a:cubicBezTo>
                    <a:cubicBezTo>
                      <a:pt x="103" y="40"/>
                      <a:pt x="103" y="40"/>
                      <a:pt x="103" y="40"/>
                    </a:cubicBezTo>
                    <a:cubicBezTo>
                      <a:pt x="104" y="39"/>
                      <a:pt x="105" y="38"/>
                      <a:pt x="106" y="37"/>
                    </a:cubicBezTo>
                    <a:cubicBezTo>
                      <a:pt x="113" y="30"/>
                      <a:pt x="120" y="26"/>
                      <a:pt x="129" y="23"/>
                    </a:cubicBezTo>
                    <a:cubicBezTo>
                      <a:pt x="129" y="23"/>
                      <a:pt x="129" y="23"/>
                      <a:pt x="129" y="23"/>
                    </a:cubicBezTo>
                    <a:cubicBezTo>
                      <a:pt x="134" y="21"/>
                      <a:pt x="140" y="20"/>
                      <a:pt x="146" y="20"/>
                    </a:cubicBezTo>
                    <a:cubicBezTo>
                      <a:pt x="146" y="20"/>
                      <a:pt x="146" y="20"/>
                      <a:pt x="147" y="20"/>
                    </a:cubicBezTo>
                    <a:cubicBezTo>
                      <a:pt x="146" y="40"/>
                      <a:pt x="146" y="40"/>
                      <a:pt x="146" y="40"/>
                    </a:cubicBezTo>
                    <a:cubicBezTo>
                      <a:pt x="147" y="20"/>
                      <a:pt x="147" y="20"/>
                      <a:pt x="147" y="20"/>
                    </a:cubicBezTo>
                    <a:cubicBezTo>
                      <a:pt x="161" y="20"/>
                      <a:pt x="175" y="26"/>
                      <a:pt x="186" y="37"/>
                    </a:cubicBezTo>
                    <a:cubicBezTo>
                      <a:pt x="187" y="38"/>
                      <a:pt x="188" y="39"/>
                      <a:pt x="189" y="40"/>
                    </a:cubicBezTo>
                    <a:cubicBezTo>
                      <a:pt x="291" y="40"/>
                      <a:pt x="291" y="40"/>
                      <a:pt x="291" y="40"/>
                    </a:cubicBezTo>
                    <a:cubicBezTo>
                      <a:pt x="291" y="0"/>
                      <a:pt x="291" y="0"/>
                      <a:pt x="291" y="0"/>
                    </a:cubicBezTo>
                  </a:path>
                </a:pathLst>
              </a:cu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0" name="Freeform 375"/>
              <p:cNvSpPr>
                <a:spLocks/>
              </p:cNvSpPr>
              <p:nvPr/>
            </p:nvSpPr>
            <p:spPr bwMode="auto">
              <a:xfrm>
                <a:off x="6272" y="1891"/>
                <a:ext cx="61" cy="28"/>
              </a:xfrm>
              <a:custGeom>
                <a:avLst/>
                <a:gdLst>
                  <a:gd name="T0" fmla="*/ 1 w 43"/>
                  <a:gd name="T1" fmla="*/ 0 h 20"/>
                  <a:gd name="T2" fmla="*/ 0 w 43"/>
                  <a:gd name="T3" fmla="*/ 20 h 20"/>
                  <a:gd name="T4" fmla="*/ 43 w 43"/>
                  <a:gd name="T5" fmla="*/ 20 h 20"/>
                  <a:gd name="T6" fmla="*/ 40 w 43"/>
                  <a:gd name="T7" fmla="*/ 17 h 20"/>
                  <a:gd name="T8" fmla="*/ 1 w 43"/>
                  <a:gd name="T9" fmla="*/ 0 h 20"/>
                </a:gdLst>
                <a:ahLst/>
                <a:cxnLst>
                  <a:cxn ang="0">
                    <a:pos x="T0" y="T1"/>
                  </a:cxn>
                  <a:cxn ang="0">
                    <a:pos x="T2" y="T3"/>
                  </a:cxn>
                  <a:cxn ang="0">
                    <a:pos x="T4" y="T5"/>
                  </a:cxn>
                  <a:cxn ang="0">
                    <a:pos x="T6" y="T7"/>
                  </a:cxn>
                  <a:cxn ang="0">
                    <a:pos x="T8" y="T9"/>
                  </a:cxn>
                </a:cxnLst>
                <a:rect l="0" t="0" r="r" b="b"/>
                <a:pathLst>
                  <a:path w="43" h="20">
                    <a:moveTo>
                      <a:pt x="1" y="0"/>
                    </a:moveTo>
                    <a:cubicBezTo>
                      <a:pt x="0" y="20"/>
                      <a:pt x="0" y="20"/>
                      <a:pt x="0" y="20"/>
                    </a:cubicBezTo>
                    <a:cubicBezTo>
                      <a:pt x="43" y="20"/>
                      <a:pt x="43" y="20"/>
                      <a:pt x="43" y="20"/>
                    </a:cubicBezTo>
                    <a:cubicBezTo>
                      <a:pt x="42" y="19"/>
                      <a:pt x="41" y="18"/>
                      <a:pt x="40" y="17"/>
                    </a:cubicBezTo>
                    <a:cubicBezTo>
                      <a:pt x="29" y="6"/>
                      <a:pt x="15" y="0"/>
                      <a:pt x="1" y="0"/>
                    </a:cubicBezTo>
                  </a:path>
                </a:pathLst>
              </a:custGeom>
              <a:solidFill>
                <a:srgbClr val="4A3A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1" name="Freeform 376"/>
              <p:cNvSpPr>
                <a:spLocks/>
              </p:cNvSpPr>
              <p:nvPr/>
            </p:nvSpPr>
            <p:spPr bwMode="auto">
              <a:xfrm>
                <a:off x="6249" y="1891"/>
                <a:ext cx="25" cy="28"/>
              </a:xfrm>
              <a:custGeom>
                <a:avLst/>
                <a:gdLst>
                  <a:gd name="T0" fmla="*/ 17 w 18"/>
                  <a:gd name="T1" fmla="*/ 0 h 20"/>
                  <a:gd name="T2" fmla="*/ 0 w 18"/>
                  <a:gd name="T3" fmla="*/ 3 h 20"/>
                  <a:gd name="T4" fmla="*/ 5 w 18"/>
                  <a:gd name="T5" fmla="*/ 20 h 20"/>
                  <a:gd name="T6" fmla="*/ 17 w 18"/>
                  <a:gd name="T7" fmla="*/ 20 h 20"/>
                  <a:gd name="T8" fmla="*/ 18 w 18"/>
                  <a:gd name="T9" fmla="*/ 0 h 20"/>
                  <a:gd name="T10" fmla="*/ 17 w 18"/>
                  <a:gd name="T11" fmla="*/ 0 h 20"/>
                </a:gdLst>
                <a:ahLst/>
                <a:cxnLst>
                  <a:cxn ang="0">
                    <a:pos x="T0" y="T1"/>
                  </a:cxn>
                  <a:cxn ang="0">
                    <a:pos x="T2" y="T3"/>
                  </a:cxn>
                  <a:cxn ang="0">
                    <a:pos x="T4" y="T5"/>
                  </a:cxn>
                  <a:cxn ang="0">
                    <a:pos x="T6" y="T7"/>
                  </a:cxn>
                  <a:cxn ang="0">
                    <a:pos x="T8" y="T9"/>
                  </a:cxn>
                  <a:cxn ang="0">
                    <a:pos x="T10" y="T11"/>
                  </a:cxn>
                </a:cxnLst>
                <a:rect l="0" t="0" r="r" b="b"/>
                <a:pathLst>
                  <a:path w="18" h="20">
                    <a:moveTo>
                      <a:pt x="17" y="0"/>
                    </a:moveTo>
                    <a:cubicBezTo>
                      <a:pt x="11" y="0"/>
                      <a:pt x="5" y="1"/>
                      <a:pt x="0" y="3"/>
                    </a:cubicBezTo>
                    <a:cubicBezTo>
                      <a:pt x="5" y="20"/>
                      <a:pt x="5" y="20"/>
                      <a:pt x="5" y="20"/>
                    </a:cubicBezTo>
                    <a:cubicBezTo>
                      <a:pt x="17" y="20"/>
                      <a:pt x="17" y="20"/>
                      <a:pt x="17" y="20"/>
                    </a:cubicBezTo>
                    <a:cubicBezTo>
                      <a:pt x="18" y="0"/>
                      <a:pt x="18" y="0"/>
                      <a:pt x="18" y="0"/>
                    </a:cubicBezTo>
                    <a:cubicBezTo>
                      <a:pt x="17" y="0"/>
                      <a:pt x="17" y="0"/>
                      <a:pt x="17" y="0"/>
                    </a:cubicBezTo>
                  </a:path>
                </a:pathLst>
              </a:custGeom>
              <a:solidFill>
                <a:srgbClr val="2861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2" name="Freeform 377"/>
              <p:cNvSpPr>
                <a:spLocks/>
              </p:cNvSpPr>
              <p:nvPr/>
            </p:nvSpPr>
            <p:spPr bwMode="auto">
              <a:xfrm>
                <a:off x="6212" y="1896"/>
                <a:ext cx="44" cy="23"/>
              </a:xfrm>
              <a:custGeom>
                <a:avLst/>
                <a:gdLst>
                  <a:gd name="T0" fmla="*/ 26 w 31"/>
                  <a:gd name="T1" fmla="*/ 0 h 17"/>
                  <a:gd name="T2" fmla="*/ 3 w 31"/>
                  <a:gd name="T3" fmla="*/ 14 h 17"/>
                  <a:gd name="T4" fmla="*/ 0 w 31"/>
                  <a:gd name="T5" fmla="*/ 17 h 17"/>
                  <a:gd name="T6" fmla="*/ 31 w 31"/>
                  <a:gd name="T7" fmla="*/ 17 h 17"/>
                  <a:gd name="T8" fmla="*/ 26 w 31"/>
                  <a:gd name="T9" fmla="*/ 0 h 17"/>
                </a:gdLst>
                <a:ahLst/>
                <a:cxnLst>
                  <a:cxn ang="0">
                    <a:pos x="T0" y="T1"/>
                  </a:cxn>
                  <a:cxn ang="0">
                    <a:pos x="T2" y="T3"/>
                  </a:cxn>
                  <a:cxn ang="0">
                    <a:pos x="T4" y="T5"/>
                  </a:cxn>
                  <a:cxn ang="0">
                    <a:pos x="T6" y="T7"/>
                  </a:cxn>
                  <a:cxn ang="0">
                    <a:pos x="T8" y="T9"/>
                  </a:cxn>
                </a:cxnLst>
                <a:rect l="0" t="0" r="r" b="b"/>
                <a:pathLst>
                  <a:path w="31" h="17">
                    <a:moveTo>
                      <a:pt x="26" y="0"/>
                    </a:moveTo>
                    <a:cubicBezTo>
                      <a:pt x="17" y="3"/>
                      <a:pt x="10" y="7"/>
                      <a:pt x="3" y="14"/>
                    </a:cubicBezTo>
                    <a:cubicBezTo>
                      <a:pt x="2" y="15"/>
                      <a:pt x="1" y="16"/>
                      <a:pt x="0" y="17"/>
                    </a:cubicBezTo>
                    <a:cubicBezTo>
                      <a:pt x="31" y="17"/>
                      <a:pt x="31" y="17"/>
                      <a:pt x="31" y="17"/>
                    </a:cubicBezTo>
                    <a:cubicBezTo>
                      <a:pt x="26" y="0"/>
                      <a:pt x="26" y="0"/>
                      <a:pt x="26" y="0"/>
                    </a:cubicBezTo>
                  </a:path>
                </a:pathLst>
              </a:custGeom>
              <a:solidFill>
                <a:srgbClr val="2886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3" name="Freeform 378"/>
              <p:cNvSpPr>
                <a:spLocks/>
              </p:cNvSpPr>
              <p:nvPr/>
            </p:nvSpPr>
            <p:spPr bwMode="auto">
              <a:xfrm>
                <a:off x="6384" y="1975"/>
                <a:ext cx="30" cy="31"/>
              </a:xfrm>
              <a:custGeom>
                <a:avLst/>
                <a:gdLst>
                  <a:gd name="T0" fmla="*/ 20 w 21"/>
                  <a:gd name="T1" fmla="*/ 0 h 22"/>
                  <a:gd name="T2" fmla="*/ 5 w 21"/>
                  <a:gd name="T3" fmla="*/ 7 h 22"/>
                  <a:gd name="T4" fmla="*/ 0 w 21"/>
                  <a:gd name="T5" fmla="*/ 15 h 22"/>
                  <a:gd name="T6" fmla="*/ 21 w 21"/>
                  <a:gd name="T7" fmla="*/ 22 h 22"/>
                  <a:gd name="T8" fmla="*/ 20 w 21"/>
                  <a:gd name="T9" fmla="*/ 0 h 22"/>
                </a:gdLst>
                <a:ahLst/>
                <a:cxnLst>
                  <a:cxn ang="0">
                    <a:pos x="T0" y="T1"/>
                  </a:cxn>
                  <a:cxn ang="0">
                    <a:pos x="T2" y="T3"/>
                  </a:cxn>
                  <a:cxn ang="0">
                    <a:pos x="T4" y="T5"/>
                  </a:cxn>
                  <a:cxn ang="0">
                    <a:pos x="T6" y="T7"/>
                  </a:cxn>
                  <a:cxn ang="0">
                    <a:pos x="T8" y="T9"/>
                  </a:cxn>
                </a:cxnLst>
                <a:rect l="0" t="0" r="r" b="b"/>
                <a:pathLst>
                  <a:path w="21" h="22">
                    <a:moveTo>
                      <a:pt x="20" y="0"/>
                    </a:moveTo>
                    <a:cubicBezTo>
                      <a:pt x="14" y="1"/>
                      <a:pt x="9" y="3"/>
                      <a:pt x="5" y="7"/>
                    </a:cubicBezTo>
                    <a:cubicBezTo>
                      <a:pt x="3" y="9"/>
                      <a:pt x="1" y="12"/>
                      <a:pt x="0" y="15"/>
                    </a:cubicBezTo>
                    <a:cubicBezTo>
                      <a:pt x="21" y="22"/>
                      <a:pt x="21" y="22"/>
                      <a:pt x="21" y="22"/>
                    </a:cubicBezTo>
                    <a:lnTo>
                      <a:pt x="2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4" name="Freeform 379"/>
              <p:cNvSpPr>
                <a:spLocks/>
              </p:cNvSpPr>
              <p:nvPr/>
            </p:nvSpPr>
            <p:spPr bwMode="auto">
              <a:xfrm>
                <a:off x="6412" y="1975"/>
                <a:ext cx="13" cy="31"/>
              </a:xfrm>
              <a:custGeom>
                <a:avLst/>
                <a:gdLst>
                  <a:gd name="T0" fmla="*/ 9 w 9"/>
                  <a:gd name="T1" fmla="*/ 2 h 22"/>
                  <a:gd name="T2" fmla="*/ 0 w 9"/>
                  <a:gd name="T3" fmla="*/ 0 h 22"/>
                  <a:gd name="T4" fmla="*/ 1 w 9"/>
                  <a:gd name="T5" fmla="*/ 22 h 22"/>
                  <a:gd name="T6" fmla="*/ 9 w 9"/>
                  <a:gd name="T7" fmla="*/ 2 h 22"/>
                </a:gdLst>
                <a:ahLst/>
                <a:cxnLst>
                  <a:cxn ang="0">
                    <a:pos x="T0" y="T1"/>
                  </a:cxn>
                  <a:cxn ang="0">
                    <a:pos x="T2" y="T3"/>
                  </a:cxn>
                  <a:cxn ang="0">
                    <a:pos x="T4" y="T5"/>
                  </a:cxn>
                  <a:cxn ang="0">
                    <a:pos x="T6" y="T7"/>
                  </a:cxn>
                </a:cxnLst>
                <a:rect l="0" t="0" r="r" b="b"/>
                <a:pathLst>
                  <a:path w="9" h="22">
                    <a:moveTo>
                      <a:pt x="9" y="2"/>
                    </a:moveTo>
                    <a:cubicBezTo>
                      <a:pt x="6" y="1"/>
                      <a:pt x="3" y="0"/>
                      <a:pt x="0" y="0"/>
                    </a:cubicBezTo>
                    <a:cubicBezTo>
                      <a:pt x="1" y="22"/>
                      <a:pt x="1" y="22"/>
                      <a:pt x="1" y="22"/>
                    </a:cubicBezTo>
                    <a:lnTo>
                      <a:pt x="9" y="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5" name="Freeform 380"/>
              <p:cNvSpPr>
                <a:spLocks/>
              </p:cNvSpPr>
              <p:nvPr/>
            </p:nvSpPr>
            <p:spPr bwMode="auto">
              <a:xfrm>
                <a:off x="6380" y="1996"/>
                <a:ext cx="34" cy="41"/>
              </a:xfrm>
              <a:custGeom>
                <a:avLst/>
                <a:gdLst>
                  <a:gd name="T0" fmla="*/ 3 w 24"/>
                  <a:gd name="T1" fmla="*/ 0 h 29"/>
                  <a:gd name="T2" fmla="*/ 8 w 24"/>
                  <a:gd name="T3" fmla="*/ 23 h 29"/>
                  <a:gd name="T4" fmla="*/ 24 w 24"/>
                  <a:gd name="T5" fmla="*/ 29 h 29"/>
                  <a:gd name="T6" fmla="*/ 24 w 24"/>
                  <a:gd name="T7" fmla="*/ 7 h 29"/>
                  <a:gd name="T8" fmla="*/ 3 w 24"/>
                  <a:gd name="T9" fmla="*/ 0 h 29"/>
                </a:gdLst>
                <a:ahLst/>
                <a:cxnLst>
                  <a:cxn ang="0">
                    <a:pos x="T0" y="T1"/>
                  </a:cxn>
                  <a:cxn ang="0">
                    <a:pos x="T2" y="T3"/>
                  </a:cxn>
                  <a:cxn ang="0">
                    <a:pos x="T4" y="T5"/>
                  </a:cxn>
                  <a:cxn ang="0">
                    <a:pos x="T6" y="T7"/>
                  </a:cxn>
                  <a:cxn ang="0">
                    <a:pos x="T8" y="T9"/>
                  </a:cxn>
                </a:cxnLst>
                <a:rect l="0" t="0" r="r" b="b"/>
                <a:pathLst>
                  <a:path w="24" h="29">
                    <a:moveTo>
                      <a:pt x="3" y="0"/>
                    </a:moveTo>
                    <a:cubicBezTo>
                      <a:pt x="0" y="8"/>
                      <a:pt x="2" y="17"/>
                      <a:pt x="8" y="23"/>
                    </a:cubicBezTo>
                    <a:cubicBezTo>
                      <a:pt x="12" y="27"/>
                      <a:pt x="18" y="29"/>
                      <a:pt x="24" y="29"/>
                    </a:cubicBezTo>
                    <a:cubicBezTo>
                      <a:pt x="24" y="7"/>
                      <a:pt x="24" y="7"/>
                      <a:pt x="24" y="7"/>
                    </a:cubicBezTo>
                    <a:lnTo>
                      <a:pt x="3"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6" name="Freeform 381"/>
              <p:cNvSpPr>
                <a:spLocks/>
              </p:cNvSpPr>
              <p:nvPr/>
            </p:nvSpPr>
            <p:spPr bwMode="auto">
              <a:xfrm>
                <a:off x="6414" y="1978"/>
                <a:ext cx="21" cy="28"/>
              </a:xfrm>
              <a:custGeom>
                <a:avLst/>
                <a:gdLst>
                  <a:gd name="T0" fmla="*/ 0 w 15"/>
                  <a:gd name="T1" fmla="*/ 20 h 20"/>
                  <a:gd name="T2" fmla="*/ 15 w 15"/>
                  <a:gd name="T3" fmla="*/ 5 h 20"/>
                  <a:gd name="T4" fmla="*/ 8 w 15"/>
                  <a:gd name="T5" fmla="*/ 0 h 20"/>
                  <a:gd name="T6" fmla="*/ 0 w 15"/>
                  <a:gd name="T7" fmla="*/ 20 h 20"/>
                </a:gdLst>
                <a:ahLst/>
                <a:cxnLst>
                  <a:cxn ang="0">
                    <a:pos x="T0" y="T1"/>
                  </a:cxn>
                  <a:cxn ang="0">
                    <a:pos x="T2" y="T3"/>
                  </a:cxn>
                  <a:cxn ang="0">
                    <a:pos x="T4" y="T5"/>
                  </a:cxn>
                  <a:cxn ang="0">
                    <a:pos x="T6" y="T7"/>
                  </a:cxn>
                </a:cxnLst>
                <a:rect l="0" t="0" r="r" b="b"/>
                <a:pathLst>
                  <a:path w="15" h="20">
                    <a:moveTo>
                      <a:pt x="0" y="20"/>
                    </a:moveTo>
                    <a:cubicBezTo>
                      <a:pt x="15" y="5"/>
                      <a:pt x="15" y="5"/>
                      <a:pt x="15" y="5"/>
                    </a:cubicBezTo>
                    <a:cubicBezTo>
                      <a:pt x="13" y="3"/>
                      <a:pt x="11" y="1"/>
                      <a:pt x="8" y="0"/>
                    </a:cubicBezTo>
                    <a:lnTo>
                      <a:pt x="0" y="2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7" name="Freeform 382"/>
              <p:cNvSpPr>
                <a:spLocks/>
              </p:cNvSpPr>
              <p:nvPr/>
            </p:nvSpPr>
            <p:spPr bwMode="auto">
              <a:xfrm>
                <a:off x="6414" y="2006"/>
                <a:ext cx="10" cy="31"/>
              </a:xfrm>
              <a:custGeom>
                <a:avLst/>
                <a:gdLst>
                  <a:gd name="T0" fmla="*/ 0 w 7"/>
                  <a:gd name="T1" fmla="*/ 22 h 22"/>
                  <a:gd name="T2" fmla="*/ 7 w 7"/>
                  <a:gd name="T3" fmla="*/ 21 h 22"/>
                  <a:gd name="T4" fmla="*/ 0 w 7"/>
                  <a:gd name="T5" fmla="*/ 0 h 22"/>
                  <a:gd name="T6" fmla="*/ 0 w 7"/>
                  <a:gd name="T7" fmla="*/ 22 h 22"/>
                </a:gdLst>
                <a:ahLst/>
                <a:cxnLst>
                  <a:cxn ang="0">
                    <a:pos x="T0" y="T1"/>
                  </a:cxn>
                  <a:cxn ang="0">
                    <a:pos x="T2" y="T3"/>
                  </a:cxn>
                  <a:cxn ang="0">
                    <a:pos x="T4" y="T5"/>
                  </a:cxn>
                  <a:cxn ang="0">
                    <a:pos x="T6" y="T7"/>
                  </a:cxn>
                </a:cxnLst>
                <a:rect l="0" t="0" r="r" b="b"/>
                <a:pathLst>
                  <a:path w="7" h="22">
                    <a:moveTo>
                      <a:pt x="0" y="22"/>
                    </a:moveTo>
                    <a:cubicBezTo>
                      <a:pt x="2" y="22"/>
                      <a:pt x="4" y="22"/>
                      <a:pt x="7" y="21"/>
                    </a:cubicBezTo>
                    <a:cubicBezTo>
                      <a:pt x="0" y="0"/>
                      <a:pt x="0" y="0"/>
                      <a:pt x="0" y="0"/>
                    </a:cubicBezTo>
                    <a:lnTo>
                      <a:pt x="0" y="22"/>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8" name="Freeform 383"/>
              <p:cNvSpPr>
                <a:spLocks/>
              </p:cNvSpPr>
              <p:nvPr/>
            </p:nvSpPr>
            <p:spPr bwMode="auto">
              <a:xfrm>
                <a:off x="6414" y="1985"/>
                <a:ext cx="33" cy="51"/>
              </a:xfrm>
              <a:custGeom>
                <a:avLst/>
                <a:gdLst>
                  <a:gd name="T0" fmla="*/ 7 w 24"/>
                  <a:gd name="T1" fmla="*/ 36 h 36"/>
                  <a:gd name="T2" fmla="*/ 15 w 24"/>
                  <a:gd name="T3" fmla="*/ 31 h 36"/>
                  <a:gd name="T4" fmla="*/ 15 w 24"/>
                  <a:gd name="T5" fmla="*/ 0 h 36"/>
                  <a:gd name="T6" fmla="*/ 0 w 24"/>
                  <a:gd name="T7" fmla="*/ 15 h 36"/>
                  <a:gd name="T8" fmla="*/ 7 w 24"/>
                  <a:gd name="T9" fmla="*/ 36 h 36"/>
                </a:gdLst>
                <a:ahLst/>
                <a:cxnLst>
                  <a:cxn ang="0">
                    <a:pos x="T0" y="T1"/>
                  </a:cxn>
                  <a:cxn ang="0">
                    <a:pos x="T2" y="T3"/>
                  </a:cxn>
                  <a:cxn ang="0">
                    <a:pos x="T4" y="T5"/>
                  </a:cxn>
                  <a:cxn ang="0">
                    <a:pos x="T6" y="T7"/>
                  </a:cxn>
                  <a:cxn ang="0">
                    <a:pos x="T8" y="T9"/>
                  </a:cxn>
                </a:cxnLst>
                <a:rect l="0" t="0" r="r" b="b"/>
                <a:pathLst>
                  <a:path w="24" h="36">
                    <a:moveTo>
                      <a:pt x="7" y="36"/>
                    </a:moveTo>
                    <a:cubicBezTo>
                      <a:pt x="10" y="35"/>
                      <a:pt x="13" y="33"/>
                      <a:pt x="15" y="31"/>
                    </a:cubicBezTo>
                    <a:cubicBezTo>
                      <a:pt x="24" y="22"/>
                      <a:pt x="24" y="8"/>
                      <a:pt x="15" y="0"/>
                    </a:cubicBezTo>
                    <a:cubicBezTo>
                      <a:pt x="0" y="15"/>
                      <a:pt x="0" y="15"/>
                      <a:pt x="0" y="15"/>
                    </a:cubicBezTo>
                    <a:lnTo>
                      <a:pt x="7" y="36"/>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19" name="Freeform 384"/>
              <p:cNvSpPr>
                <a:spLocks/>
              </p:cNvSpPr>
              <p:nvPr/>
            </p:nvSpPr>
            <p:spPr bwMode="auto">
              <a:xfrm>
                <a:off x="6103" y="1975"/>
                <a:ext cx="29" cy="31"/>
              </a:xfrm>
              <a:custGeom>
                <a:avLst/>
                <a:gdLst>
                  <a:gd name="T0" fmla="*/ 19 w 21"/>
                  <a:gd name="T1" fmla="*/ 0 h 22"/>
                  <a:gd name="T2" fmla="*/ 5 w 21"/>
                  <a:gd name="T3" fmla="*/ 7 h 22"/>
                  <a:gd name="T4" fmla="*/ 0 w 21"/>
                  <a:gd name="T5" fmla="*/ 15 h 22"/>
                  <a:gd name="T6" fmla="*/ 21 w 21"/>
                  <a:gd name="T7" fmla="*/ 22 h 22"/>
                  <a:gd name="T8" fmla="*/ 19 w 21"/>
                  <a:gd name="T9" fmla="*/ 0 h 22"/>
                </a:gdLst>
                <a:ahLst/>
                <a:cxnLst>
                  <a:cxn ang="0">
                    <a:pos x="T0" y="T1"/>
                  </a:cxn>
                  <a:cxn ang="0">
                    <a:pos x="T2" y="T3"/>
                  </a:cxn>
                  <a:cxn ang="0">
                    <a:pos x="T4" y="T5"/>
                  </a:cxn>
                  <a:cxn ang="0">
                    <a:pos x="T6" y="T7"/>
                  </a:cxn>
                  <a:cxn ang="0">
                    <a:pos x="T8" y="T9"/>
                  </a:cxn>
                </a:cxnLst>
                <a:rect l="0" t="0" r="r" b="b"/>
                <a:pathLst>
                  <a:path w="21" h="22">
                    <a:moveTo>
                      <a:pt x="19" y="0"/>
                    </a:moveTo>
                    <a:cubicBezTo>
                      <a:pt x="14" y="1"/>
                      <a:pt x="9" y="3"/>
                      <a:pt x="5" y="7"/>
                    </a:cubicBezTo>
                    <a:cubicBezTo>
                      <a:pt x="3" y="9"/>
                      <a:pt x="1" y="12"/>
                      <a:pt x="0" y="15"/>
                    </a:cubicBezTo>
                    <a:cubicBezTo>
                      <a:pt x="21" y="22"/>
                      <a:pt x="21" y="22"/>
                      <a:pt x="21" y="22"/>
                    </a:cubicBezTo>
                    <a:lnTo>
                      <a:pt x="19"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0" name="Freeform 385"/>
              <p:cNvSpPr>
                <a:spLocks/>
              </p:cNvSpPr>
              <p:nvPr/>
            </p:nvSpPr>
            <p:spPr bwMode="auto">
              <a:xfrm>
                <a:off x="6130" y="1975"/>
                <a:ext cx="14" cy="31"/>
              </a:xfrm>
              <a:custGeom>
                <a:avLst/>
                <a:gdLst>
                  <a:gd name="T0" fmla="*/ 10 w 10"/>
                  <a:gd name="T1" fmla="*/ 2 h 22"/>
                  <a:gd name="T2" fmla="*/ 0 w 10"/>
                  <a:gd name="T3" fmla="*/ 0 h 22"/>
                  <a:gd name="T4" fmla="*/ 2 w 10"/>
                  <a:gd name="T5" fmla="*/ 22 h 22"/>
                  <a:gd name="T6" fmla="*/ 10 w 10"/>
                  <a:gd name="T7" fmla="*/ 2 h 22"/>
                </a:gdLst>
                <a:ahLst/>
                <a:cxnLst>
                  <a:cxn ang="0">
                    <a:pos x="T0" y="T1"/>
                  </a:cxn>
                  <a:cxn ang="0">
                    <a:pos x="T2" y="T3"/>
                  </a:cxn>
                  <a:cxn ang="0">
                    <a:pos x="T4" y="T5"/>
                  </a:cxn>
                  <a:cxn ang="0">
                    <a:pos x="T6" y="T7"/>
                  </a:cxn>
                </a:cxnLst>
                <a:rect l="0" t="0" r="r" b="b"/>
                <a:pathLst>
                  <a:path w="10" h="22">
                    <a:moveTo>
                      <a:pt x="10" y="2"/>
                    </a:moveTo>
                    <a:cubicBezTo>
                      <a:pt x="7" y="1"/>
                      <a:pt x="4" y="0"/>
                      <a:pt x="0" y="0"/>
                    </a:cubicBezTo>
                    <a:cubicBezTo>
                      <a:pt x="2" y="22"/>
                      <a:pt x="2" y="22"/>
                      <a:pt x="2" y="22"/>
                    </a:cubicBezTo>
                    <a:lnTo>
                      <a:pt x="10" y="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1" name="Freeform 386"/>
              <p:cNvSpPr>
                <a:spLocks/>
              </p:cNvSpPr>
              <p:nvPr/>
            </p:nvSpPr>
            <p:spPr bwMode="auto">
              <a:xfrm>
                <a:off x="6099" y="1996"/>
                <a:ext cx="33" cy="41"/>
              </a:xfrm>
              <a:custGeom>
                <a:avLst/>
                <a:gdLst>
                  <a:gd name="T0" fmla="*/ 3 w 24"/>
                  <a:gd name="T1" fmla="*/ 0 h 29"/>
                  <a:gd name="T2" fmla="*/ 8 w 24"/>
                  <a:gd name="T3" fmla="*/ 23 h 29"/>
                  <a:gd name="T4" fmla="*/ 23 w 24"/>
                  <a:gd name="T5" fmla="*/ 29 h 29"/>
                  <a:gd name="T6" fmla="*/ 24 w 24"/>
                  <a:gd name="T7" fmla="*/ 7 h 29"/>
                  <a:gd name="T8" fmla="*/ 3 w 24"/>
                  <a:gd name="T9" fmla="*/ 0 h 29"/>
                </a:gdLst>
                <a:ahLst/>
                <a:cxnLst>
                  <a:cxn ang="0">
                    <a:pos x="T0" y="T1"/>
                  </a:cxn>
                  <a:cxn ang="0">
                    <a:pos x="T2" y="T3"/>
                  </a:cxn>
                  <a:cxn ang="0">
                    <a:pos x="T4" y="T5"/>
                  </a:cxn>
                  <a:cxn ang="0">
                    <a:pos x="T6" y="T7"/>
                  </a:cxn>
                  <a:cxn ang="0">
                    <a:pos x="T8" y="T9"/>
                  </a:cxn>
                </a:cxnLst>
                <a:rect l="0" t="0" r="r" b="b"/>
                <a:pathLst>
                  <a:path w="24" h="29">
                    <a:moveTo>
                      <a:pt x="3" y="0"/>
                    </a:moveTo>
                    <a:cubicBezTo>
                      <a:pt x="0" y="8"/>
                      <a:pt x="2" y="17"/>
                      <a:pt x="8" y="23"/>
                    </a:cubicBezTo>
                    <a:cubicBezTo>
                      <a:pt x="12" y="27"/>
                      <a:pt x="18" y="29"/>
                      <a:pt x="23" y="29"/>
                    </a:cubicBezTo>
                    <a:cubicBezTo>
                      <a:pt x="24" y="7"/>
                      <a:pt x="24" y="7"/>
                      <a:pt x="24" y="7"/>
                    </a:cubicBezTo>
                    <a:lnTo>
                      <a:pt x="3"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2" name="Freeform 387"/>
              <p:cNvSpPr>
                <a:spLocks/>
              </p:cNvSpPr>
              <p:nvPr/>
            </p:nvSpPr>
            <p:spPr bwMode="auto">
              <a:xfrm>
                <a:off x="6132" y="1978"/>
                <a:ext cx="21" cy="28"/>
              </a:xfrm>
              <a:custGeom>
                <a:avLst/>
                <a:gdLst>
                  <a:gd name="T0" fmla="*/ 0 w 15"/>
                  <a:gd name="T1" fmla="*/ 20 h 20"/>
                  <a:gd name="T2" fmla="*/ 15 w 15"/>
                  <a:gd name="T3" fmla="*/ 5 h 20"/>
                  <a:gd name="T4" fmla="*/ 8 w 15"/>
                  <a:gd name="T5" fmla="*/ 0 h 20"/>
                  <a:gd name="T6" fmla="*/ 0 w 15"/>
                  <a:gd name="T7" fmla="*/ 20 h 20"/>
                </a:gdLst>
                <a:ahLst/>
                <a:cxnLst>
                  <a:cxn ang="0">
                    <a:pos x="T0" y="T1"/>
                  </a:cxn>
                  <a:cxn ang="0">
                    <a:pos x="T2" y="T3"/>
                  </a:cxn>
                  <a:cxn ang="0">
                    <a:pos x="T4" y="T5"/>
                  </a:cxn>
                  <a:cxn ang="0">
                    <a:pos x="T6" y="T7"/>
                  </a:cxn>
                </a:cxnLst>
                <a:rect l="0" t="0" r="r" b="b"/>
                <a:pathLst>
                  <a:path w="15" h="20">
                    <a:moveTo>
                      <a:pt x="0" y="20"/>
                    </a:moveTo>
                    <a:cubicBezTo>
                      <a:pt x="15" y="5"/>
                      <a:pt x="15" y="5"/>
                      <a:pt x="15" y="5"/>
                    </a:cubicBezTo>
                    <a:cubicBezTo>
                      <a:pt x="13" y="3"/>
                      <a:pt x="11" y="1"/>
                      <a:pt x="8" y="0"/>
                    </a:cubicBezTo>
                    <a:lnTo>
                      <a:pt x="0" y="2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3" name="Freeform 388"/>
              <p:cNvSpPr>
                <a:spLocks/>
              </p:cNvSpPr>
              <p:nvPr/>
            </p:nvSpPr>
            <p:spPr bwMode="auto">
              <a:xfrm>
                <a:off x="6131" y="2006"/>
                <a:ext cx="10" cy="31"/>
              </a:xfrm>
              <a:custGeom>
                <a:avLst/>
                <a:gdLst>
                  <a:gd name="T0" fmla="*/ 0 w 7"/>
                  <a:gd name="T1" fmla="*/ 22 h 22"/>
                  <a:gd name="T2" fmla="*/ 7 w 7"/>
                  <a:gd name="T3" fmla="*/ 21 h 22"/>
                  <a:gd name="T4" fmla="*/ 1 w 7"/>
                  <a:gd name="T5" fmla="*/ 0 h 22"/>
                  <a:gd name="T6" fmla="*/ 0 w 7"/>
                  <a:gd name="T7" fmla="*/ 22 h 22"/>
                </a:gdLst>
                <a:ahLst/>
                <a:cxnLst>
                  <a:cxn ang="0">
                    <a:pos x="T0" y="T1"/>
                  </a:cxn>
                  <a:cxn ang="0">
                    <a:pos x="T2" y="T3"/>
                  </a:cxn>
                  <a:cxn ang="0">
                    <a:pos x="T4" y="T5"/>
                  </a:cxn>
                  <a:cxn ang="0">
                    <a:pos x="T6" y="T7"/>
                  </a:cxn>
                </a:cxnLst>
                <a:rect l="0" t="0" r="r" b="b"/>
                <a:pathLst>
                  <a:path w="7" h="22">
                    <a:moveTo>
                      <a:pt x="0" y="22"/>
                    </a:moveTo>
                    <a:cubicBezTo>
                      <a:pt x="3" y="22"/>
                      <a:pt x="5" y="22"/>
                      <a:pt x="7" y="21"/>
                    </a:cubicBezTo>
                    <a:cubicBezTo>
                      <a:pt x="1" y="0"/>
                      <a:pt x="1" y="0"/>
                      <a:pt x="1" y="0"/>
                    </a:cubicBezTo>
                    <a:lnTo>
                      <a:pt x="0" y="22"/>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4" name="Freeform 389"/>
              <p:cNvSpPr>
                <a:spLocks/>
              </p:cNvSpPr>
              <p:nvPr/>
            </p:nvSpPr>
            <p:spPr bwMode="auto">
              <a:xfrm>
                <a:off x="6132" y="1985"/>
                <a:ext cx="34" cy="51"/>
              </a:xfrm>
              <a:custGeom>
                <a:avLst/>
                <a:gdLst>
                  <a:gd name="T0" fmla="*/ 6 w 24"/>
                  <a:gd name="T1" fmla="*/ 36 h 36"/>
                  <a:gd name="T2" fmla="*/ 15 w 24"/>
                  <a:gd name="T3" fmla="*/ 31 h 36"/>
                  <a:gd name="T4" fmla="*/ 15 w 24"/>
                  <a:gd name="T5" fmla="*/ 0 h 36"/>
                  <a:gd name="T6" fmla="*/ 0 w 24"/>
                  <a:gd name="T7" fmla="*/ 15 h 36"/>
                  <a:gd name="T8" fmla="*/ 6 w 24"/>
                  <a:gd name="T9" fmla="*/ 36 h 36"/>
                </a:gdLst>
                <a:ahLst/>
                <a:cxnLst>
                  <a:cxn ang="0">
                    <a:pos x="T0" y="T1"/>
                  </a:cxn>
                  <a:cxn ang="0">
                    <a:pos x="T2" y="T3"/>
                  </a:cxn>
                  <a:cxn ang="0">
                    <a:pos x="T4" y="T5"/>
                  </a:cxn>
                  <a:cxn ang="0">
                    <a:pos x="T6" y="T7"/>
                  </a:cxn>
                  <a:cxn ang="0">
                    <a:pos x="T8" y="T9"/>
                  </a:cxn>
                </a:cxnLst>
                <a:rect l="0" t="0" r="r" b="b"/>
                <a:pathLst>
                  <a:path w="24" h="36">
                    <a:moveTo>
                      <a:pt x="6" y="36"/>
                    </a:moveTo>
                    <a:cubicBezTo>
                      <a:pt x="10" y="35"/>
                      <a:pt x="13" y="33"/>
                      <a:pt x="15" y="31"/>
                    </a:cubicBezTo>
                    <a:cubicBezTo>
                      <a:pt x="24" y="22"/>
                      <a:pt x="24" y="8"/>
                      <a:pt x="15" y="0"/>
                    </a:cubicBezTo>
                    <a:cubicBezTo>
                      <a:pt x="0" y="15"/>
                      <a:pt x="0" y="15"/>
                      <a:pt x="0" y="15"/>
                    </a:cubicBezTo>
                    <a:lnTo>
                      <a:pt x="6" y="36"/>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5" name="Freeform 390"/>
              <p:cNvSpPr>
                <a:spLocks/>
              </p:cNvSpPr>
              <p:nvPr/>
            </p:nvSpPr>
            <p:spPr bwMode="auto">
              <a:xfrm>
                <a:off x="5997" y="1807"/>
                <a:ext cx="554" cy="93"/>
              </a:xfrm>
              <a:custGeom>
                <a:avLst/>
                <a:gdLst>
                  <a:gd name="T0" fmla="*/ 396 w 396"/>
                  <a:gd name="T1" fmla="*/ 59 h 66"/>
                  <a:gd name="T2" fmla="*/ 389 w 396"/>
                  <a:gd name="T3" fmla="*/ 66 h 66"/>
                  <a:gd name="T4" fmla="*/ 7 w 396"/>
                  <a:gd name="T5" fmla="*/ 66 h 66"/>
                  <a:gd name="T6" fmla="*/ 0 w 396"/>
                  <a:gd name="T7" fmla="*/ 59 h 66"/>
                  <a:gd name="T8" fmla="*/ 0 w 396"/>
                  <a:gd name="T9" fmla="*/ 7 h 66"/>
                  <a:gd name="T10" fmla="*/ 7 w 396"/>
                  <a:gd name="T11" fmla="*/ 0 h 66"/>
                  <a:gd name="T12" fmla="*/ 389 w 396"/>
                  <a:gd name="T13" fmla="*/ 0 h 66"/>
                  <a:gd name="T14" fmla="*/ 396 w 396"/>
                  <a:gd name="T15" fmla="*/ 7 h 66"/>
                  <a:gd name="T16" fmla="*/ 396 w 396"/>
                  <a:gd name="T1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66">
                    <a:moveTo>
                      <a:pt x="396" y="59"/>
                    </a:moveTo>
                    <a:cubicBezTo>
                      <a:pt x="396" y="63"/>
                      <a:pt x="393" y="66"/>
                      <a:pt x="389" y="66"/>
                    </a:cubicBezTo>
                    <a:cubicBezTo>
                      <a:pt x="7" y="66"/>
                      <a:pt x="7" y="66"/>
                      <a:pt x="7" y="66"/>
                    </a:cubicBezTo>
                    <a:cubicBezTo>
                      <a:pt x="4" y="66"/>
                      <a:pt x="0" y="63"/>
                      <a:pt x="0" y="59"/>
                    </a:cubicBezTo>
                    <a:cubicBezTo>
                      <a:pt x="0" y="7"/>
                      <a:pt x="0" y="7"/>
                      <a:pt x="0" y="7"/>
                    </a:cubicBezTo>
                    <a:cubicBezTo>
                      <a:pt x="0" y="3"/>
                      <a:pt x="4" y="0"/>
                      <a:pt x="7" y="0"/>
                    </a:cubicBezTo>
                    <a:cubicBezTo>
                      <a:pt x="389" y="0"/>
                      <a:pt x="389" y="0"/>
                      <a:pt x="389" y="0"/>
                    </a:cubicBezTo>
                    <a:cubicBezTo>
                      <a:pt x="393" y="0"/>
                      <a:pt x="396" y="3"/>
                      <a:pt x="396" y="7"/>
                    </a:cubicBezTo>
                    <a:lnTo>
                      <a:pt x="396" y="59"/>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6" name="Rectangle 391"/>
              <p:cNvSpPr>
                <a:spLocks noChangeArrowheads="1"/>
              </p:cNvSpPr>
              <p:nvPr/>
            </p:nvSpPr>
            <p:spPr bwMode="auto">
              <a:xfrm>
                <a:off x="6009" y="1820"/>
                <a:ext cx="531" cy="69"/>
              </a:xfrm>
              <a:prstGeom prst="rect">
                <a:avLst/>
              </a:prstGeom>
              <a:solidFill>
                <a:srgbClr val="4423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7" name="Freeform 392"/>
              <p:cNvSpPr>
                <a:spLocks noEditPoints="1"/>
              </p:cNvSpPr>
              <p:nvPr/>
            </p:nvSpPr>
            <p:spPr bwMode="auto">
              <a:xfrm>
                <a:off x="6116" y="1833"/>
                <a:ext cx="35" cy="42"/>
              </a:xfrm>
              <a:custGeom>
                <a:avLst/>
                <a:gdLst>
                  <a:gd name="T0" fmla="*/ 2 w 25"/>
                  <a:gd name="T1" fmla="*/ 7 h 30"/>
                  <a:gd name="T2" fmla="*/ 6 w 25"/>
                  <a:gd name="T3" fmla="*/ 7 h 30"/>
                  <a:gd name="T4" fmla="*/ 5 w 25"/>
                  <a:gd name="T5" fmla="*/ 11 h 30"/>
                  <a:gd name="T6" fmla="*/ 2 w 25"/>
                  <a:gd name="T7" fmla="*/ 11 h 30"/>
                  <a:gd name="T8" fmla="*/ 1 w 25"/>
                  <a:gd name="T9" fmla="*/ 15 h 30"/>
                  <a:gd name="T10" fmla="*/ 3 w 25"/>
                  <a:gd name="T11" fmla="*/ 13 h 30"/>
                  <a:gd name="T12" fmla="*/ 6 w 25"/>
                  <a:gd name="T13" fmla="*/ 15 h 30"/>
                  <a:gd name="T14" fmla="*/ 3 w 25"/>
                  <a:gd name="T15" fmla="*/ 17 h 30"/>
                  <a:gd name="T16" fmla="*/ 1 w 25"/>
                  <a:gd name="T17" fmla="*/ 15 h 30"/>
                  <a:gd name="T18" fmla="*/ 1 w 25"/>
                  <a:gd name="T19" fmla="*/ 20 h 30"/>
                  <a:gd name="T20" fmla="*/ 4 w 25"/>
                  <a:gd name="T21" fmla="*/ 20 h 30"/>
                  <a:gd name="T22" fmla="*/ 4 w 25"/>
                  <a:gd name="T23" fmla="*/ 23 h 30"/>
                  <a:gd name="T24" fmla="*/ 1 w 25"/>
                  <a:gd name="T25" fmla="*/ 23 h 30"/>
                  <a:gd name="T26" fmla="*/ 0 w 25"/>
                  <a:gd name="T27" fmla="*/ 27 h 30"/>
                  <a:gd name="T28" fmla="*/ 2 w 25"/>
                  <a:gd name="T29" fmla="*/ 25 h 30"/>
                  <a:gd name="T30" fmla="*/ 5 w 25"/>
                  <a:gd name="T31" fmla="*/ 27 h 30"/>
                  <a:gd name="T32" fmla="*/ 2 w 25"/>
                  <a:gd name="T33" fmla="*/ 30 h 30"/>
                  <a:gd name="T34" fmla="*/ 0 w 25"/>
                  <a:gd name="T35" fmla="*/ 27 h 30"/>
                  <a:gd name="T36" fmla="*/ 9 w 25"/>
                  <a:gd name="T37" fmla="*/ 1 h 30"/>
                  <a:gd name="T38" fmla="*/ 12 w 25"/>
                  <a:gd name="T39" fmla="*/ 1 h 30"/>
                  <a:gd name="T40" fmla="*/ 12 w 25"/>
                  <a:gd name="T41" fmla="*/ 4 h 30"/>
                  <a:gd name="T42" fmla="*/ 9 w 25"/>
                  <a:gd name="T43" fmla="*/ 4 h 30"/>
                  <a:gd name="T44" fmla="*/ 7 w 25"/>
                  <a:gd name="T45" fmla="*/ 15 h 30"/>
                  <a:gd name="T46" fmla="*/ 10 w 25"/>
                  <a:gd name="T47" fmla="*/ 13 h 30"/>
                  <a:gd name="T48" fmla="*/ 12 w 25"/>
                  <a:gd name="T49" fmla="*/ 15 h 30"/>
                  <a:gd name="T50" fmla="*/ 9 w 25"/>
                  <a:gd name="T51" fmla="*/ 17 h 30"/>
                  <a:gd name="T52" fmla="*/ 7 w 25"/>
                  <a:gd name="T53" fmla="*/ 15 h 30"/>
                  <a:gd name="T54" fmla="*/ 15 w 25"/>
                  <a:gd name="T55" fmla="*/ 1 h 30"/>
                  <a:gd name="T56" fmla="*/ 18 w 25"/>
                  <a:gd name="T57" fmla="*/ 1 h 30"/>
                  <a:gd name="T58" fmla="*/ 18 w 25"/>
                  <a:gd name="T59" fmla="*/ 4 h 30"/>
                  <a:gd name="T60" fmla="*/ 15 w 25"/>
                  <a:gd name="T61" fmla="*/ 4 h 30"/>
                  <a:gd name="T62" fmla="*/ 13 w 25"/>
                  <a:gd name="T63" fmla="*/ 15 h 30"/>
                  <a:gd name="T64" fmla="*/ 16 w 25"/>
                  <a:gd name="T65" fmla="*/ 13 h 30"/>
                  <a:gd name="T66" fmla="*/ 18 w 25"/>
                  <a:gd name="T67" fmla="*/ 15 h 30"/>
                  <a:gd name="T68" fmla="*/ 15 w 25"/>
                  <a:gd name="T69" fmla="*/ 17 h 30"/>
                  <a:gd name="T70" fmla="*/ 13 w 25"/>
                  <a:gd name="T71" fmla="*/ 15 h 30"/>
                  <a:gd name="T72" fmla="*/ 21 w 25"/>
                  <a:gd name="T73" fmla="*/ 7 h 30"/>
                  <a:gd name="T74" fmla="*/ 24 w 25"/>
                  <a:gd name="T75" fmla="*/ 7 h 30"/>
                  <a:gd name="T76" fmla="*/ 24 w 25"/>
                  <a:gd name="T77" fmla="*/ 11 h 30"/>
                  <a:gd name="T78" fmla="*/ 21 w 25"/>
                  <a:gd name="T79" fmla="*/ 11 h 30"/>
                  <a:gd name="T80" fmla="*/ 19 w 25"/>
                  <a:gd name="T81" fmla="*/ 15 h 30"/>
                  <a:gd name="T82" fmla="*/ 22 w 25"/>
                  <a:gd name="T83" fmla="*/ 13 h 30"/>
                  <a:gd name="T84" fmla="*/ 24 w 25"/>
                  <a:gd name="T85" fmla="*/ 15 h 30"/>
                  <a:gd name="T86" fmla="*/ 22 w 25"/>
                  <a:gd name="T87" fmla="*/ 17 h 30"/>
                  <a:gd name="T88" fmla="*/ 19 w 25"/>
                  <a:gd name="T89" fmla="*/ 15 h 30"/>
                  <a:gd name="T90" fmla="*/ 20 w 25"/>
                  <a:gd name="T91" fmla="*/ 20 h 30"/>
                  <a:gd name="T92" fmla="*/ 23 w 25"/>
                  <a:gd name="T93" fmla="*/ 20 h 30"/>
                  <a:gd name="T94" fmla="*/ 23 w 25"/>
                  <a:gd name="T95" fmla="*/ 23 h 30"/>
                  <a:gd name="T96" fmla="*/ 19 w 25"/>
                  <a:gd name="T97" fmla="*/ 23 h 30"/>
                  <a:gd name="T98" fmla="*/ 18 w 25"/>
                  <a:gd name="T99" fmla="*/ 27 h 30"/>
                  <a:gd name="T100" fmla="*/ 21 w 25"/>
                  <a:gd name="T101" fmla="*/ 25 h 30"/>
                  <a:gd name="T102" fmla="*/ 23 w 25"/>
                  <a:gd name="T103" fmla="*/ 27 h 30"/>
                  <a:gd name="T104" fmla="*/ 21 w 25"/>
                  <a:gd name="T105" fmla="*/ 30 h 30"/>
                  <a:gd name="T106" fmla="*/ 18 w 25"/>
                  <a:gd name="T10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30">
                    <a:moveTo>
                      <a:pt x="1" y="9"/>
                    </a:moveTo>
                    <a:cubicBezTo>
                      <a:pt x="1" y="8"/>
                      <a:pt x="2" y="8"/>
                      <a:pt x="2" y="7"/>
                    </a:cubicBezTo>
                    <a:cubicBezTo>
                      <a:pt x="3" y="7"/>
                      <a:pt x="3" y="6"/>
                      <a:pt x="4" y="6"/>
                    </a:cubicBezTo>
                    <a:cubicBezTo>
                      <a:pt x="5" y="6"/>
                      <a:pt x="5" y="7"/>
                      <a:pt x="6" y="7"/>
                    </a:cubicBezTo>
                    <a:cubicBezTo>
                      <a:pt x="6" y="8"/>
                      <a:pt x="6" y="8"/>
                      <a:pt x="6" y="9"/>
                    </a:cubicBezTo>
                    <a:cubicBezTo>
                      <a:pt x="6" y="9"/>
                      <a:pt x="6" y="10"/>
                      <a:pt x="5" y="11"/>
                    </a:cubicBezTo>
                    <a:cubicBezTo>
                      <a:pt x="5" y="11"/>
                      <a:pt x="4" y="11"/>
                      <a:pt x="4" y="11"/>
                    </a:cubicBezTo>
                    <a:cubicBezTo>
                      <a:pt x="3" y="11"/>
                      <a:pt x="2" y="11"/>
                      <a:pt x="2" y="11"/>
                    </a:cubicBezTo>
                    <a:cubicBezTo>
                      <a:pt x="1" y="10"/>
                      <a:pt x="1" y="9"/>
                      <a:pt x="1" y="9"/>
                    </a:cubicBezTo>
                    <a:close/>
                    <a:moveTo>
                      <a:pt x="1" y="15"/>
                    </a:moveTo>
                    <a:cubicBezTo>
                      <a:pt x="1" y="14"/>
                      <a:pt x="1" y="14"/>
                      <a:pt x="2" y="13"/>
                    </a:cubicBezTo>
                    <a:cubicBezTo>
                      <a:pt x="2" y="13"/>
                      <a:pt x="3" y="13"/>
                      <a:pt x="3" y="13"/>
                    </a:cubicBezTo>
                    <a:cubicBezTo>
                      <a:pt x="4" y="13"/>
                      <a:pt x="5" y="13"/>
                      <a:pt x="5" y="13"/>
                    </a:cubicBezTo>
                    <a:cubicBezTo>
                      <a:pt x="6" y="14"/>
                      <a:pt x="6" y="14"/>
                      <a:pt x="6" y="15"/>
                    </a:cubicBezTo>
                    <a:cubicBezTo>
                      <a:pt x="6" y="16"/>
                      <a:pt x="5" y="16"/>
                      <a:pt x="5" y="17"/>
                    </a:cubicBezTo>
                    <a:cubicBezTo>
                      <a:pt x="4" y="17"/>
                      <a:pt x="4" y="17"/>
                      <a:pt x="3" y="17"/>
                    </a:cubicBezTo>
                    <a:cubicBezTo>
                      <a:pt x="2" y="17"/>
                      <a:pt x="2" y="17"/>
                      <a:pt x="1" y="17"/>
                    </a:cubicBezTo>
                    <a:cubicBezTo>
                      <a:pt x="1" y="16"/>
                      <a:pt x="1" y="16"/>
                      <a:pt x="1" y="15"/>
                    </a:cubicBezTo>
                    <a:close/>
                    <a:moveTo>
                      <a:pt x="0" y="21"/>
                    </a:moveTo>
                    <a:cubicBezTo>
                      <a:pt x="0" y="21"/>
                      <a:pt x="0" y="20"/>
                      <a:pt x="1" y="20"/>
                    </a:cubicBezTo>
                    <a:cubicBezTo>
                      <a:pt x="1" y="19"/>
                      <a:pt x="2" y="19"/>
                      <a:pt x="3" y="19"/>
                    </a:cubicBezTo>
                    <a:cubicBezTo>
                      <a:pt x="3" y="19"/>
                      <a:pt x="4" y="19"/>
                      <a:pt x="4" y="20"/>
                    </a:cubicBezTo>
                    <a:cubicBezTo>
                      <a:pt x="5" y="20"/>
                      <a:pt x="5" y="21"/>
                      <a:pt x="5" y="21"/>
                    </a:cubicBezTo>
                    <a:cubicBezTo>
                      <a:pt x="5" y="22"/>
                      <a:pt x="5" y="23"/>
                      <a:pt x="4" y="23"/>
                    </a:cubicBezTo>
                    <a:cubicBezTo>
                      <a:pt x="4" y="23"/>
                      <a:pt x="3" y="24"/>
                      <a:pt x="2" y="24"/>
                    </a:cubicBezTo>
                    <a:cubicBezTo>
                      <a:pt x="2" y="24"/>
                      <a:pt x="1" y="23"/>
                      <a:pt x="1" y="23"/>
                    </a:cubicBezTo>
                    <a:cubicBezTo>
                      <a:pt x="0" y="23"/>
                      <a:pt x="0" y="22"/>
                      <a:pt x="0" y="21"/>
                    </a:cubicBezTo>
                    <a:close/>
                    <a:moveTo>
                      <a:pt x="0" y="27"/>
                    </a:moveTo>
                    <a:cubicBezTo>
                      <a:pt x="0" y="27"/>
                      <a:pt x="0" y="26"/>
                      <a:pt x="0" y="26"/>
                    </a:cubicBezTo>
                    <a:cubicBezTo>
                      <a:pt x="1" y="25"/>
                      <a:pt x="2" y="25"/>
                      <a:pt x="2" y="25"/>
                    </a:cubicBezTo>
                    <a:cubicBezTo>
                      <a:pt x="3" y="25"/>
                      <a:pt x="3" y="25"/>
                      <a:pt x="4" y="26"/>
                    </a:cubicBezTo>
                    <a:cubicBezTo>
                      <a:pt x="4" y="26"/>
                      <a:pt x="5" y="27"/>
                      <a:pt x="5" y="27"/>
                    </a:cubicBezTo>
                    <a:cubicBezTo>
                      <a:pt x="5" y="28"/>
                      <a:pt x="4" y="29"/>
                      <a:pt x="4" y="29"/>
                    </a:cubicBezTo>
                    <a:cubicBezTo>
                      <a:pt x="3" y="30"/>
                      <a:pt x="3" y="30"/>
                      <a:pt x="2" y="30"/>
                    </a:cubicBezTo>
                    <a:cubicBezTo>
                      <a:pt x="1" y="30"/>
                      <a:pt x="1" y="30"/>
                      <a:pt x="0" y="29"/>
                    </a:cubicBezTo>
                    <a:cubicBezTo>
                      <a:pt x="0" y="29"/>
                      <a:pt x="0" y="28"/>
                      <a:pt x="0" y="27"/>
                    </a:cubicBezTo>
                    <a:close/>
                    <a:moveTo>
                      <a:pt x="8" y="3"/>
                    </a:moveTo>
                    <a:cubicBezTo>
                      <a:pt x="8" y="2"/>
                      <a:pt x="8" y="1"/>
                      <a:pt x="9" y="1"/>
                    </a:cubicBezTo>
                    <a:cubicBezTo>
                      <a:pt x="9" y="0"/>
                      <a:pt x="10" y="0"/>
                      <a:pt x="11" y="0"/>
                    </a:cubicBezTo>
                    <a:cubicBezTo>
                      <a:pt x="11" y="0"/>
                      <a:pt x="12" y="0"/>
                      <a:pt x="12" y="1"/>
                    </a:cubicBezTo>
                    <a:cubicBezTo>
                      <a:pt x="13" y="1"/>
                      <a:pt x="13" y="2"/>
                      <a:pt x="13" y="3"/>
                    </a:cubicBezTo>
                    <a:cubicBezTo>
                      <a:pt x="13" y="3"/>
                      <a:pt x="13" y="4"/>
                      <a:pt x="12" y="4"/>
                    </a:cubicBezTo>
                    <a:cubicBezTo>
                      <a:pt x="12" y="5"/>
                      <a:pt x="11" y="5"/>
                      <a:pt x="10" y="5"/>
                    </a:cubicBezTo>
                    <a:cubicBezTo>
                      <a:pt x="10" y="5"/>
                      <a:pt x="9" y="5"/>
                      <a:pt x="9" y="4"/>
                    </a:cubicBezTo>
                    <a:cubicBezTo>
                      <a:pt x="8" y="4"/>
                      <a:pt x="8" y="3"/>
                      <a:pt x="8" y="3"/>
                    </a:cubicBezTo>
                    <a:close/>
                    <a:moveTo>
                      <a:pt x="7" y="15"/>
                    </a:moveTo>
                    <a:cubicBezTo>
                      <a:pt x="7" y="14"/>
                      <a:pt x="7" y="14"/>
                      <a:pt x="8" y="13"/>
                    </a:cubicBezTo>
                    <a:cubicBezTo>
                      <a:pt x="8" y="13"/>
                      <a:pt x="9" y="13"/>
                      <a:pt x="10" y="13"/>
                    </a:cubicBezTo>
                    <a:cubicBezTo>
                      <a:pt x="10" y="13"/>
                      <a:pt x="11" y="13"/>
                      <a:pt x="11" y="13"/>
                    </a:cubicBezTo>
                    <a:cubicBezTo>
                      <a:pt x="12" y="14"/>
                      <a:pt x="12" y="14"/>
                      <a:pt x="12" y="15"/>
                    </a:cubicBezTo>
                    <a:cubicBezTo>
                      <a:pt x="12" y="16"/>
                      <a:pt x="11" y="16"/>
                      <a:pt x="11" y="17"/>
                    </a:cubicBezTo>
                    <a:cubicBezTo>
                      <a:pt x="10" y="17"/>
                      <a:pt x="10" y="17"/>
                      <a:pt x="9" y="17"/>
                    </a:cubicBezTo>
                    <a:cubicBezTo>
                      <a:pt x="8" y="17"/>
                      <a:pt x="8" y="17"/>
                      <a:pt x="7" y="17"/>
                    </a:cubicBezTo>
                    <a:cubicBezTo>
                      <a:pt x="7" y="16"/>
                      <a:pt x="7" y="16"/>
                      <a:pt x="7" y="15"/>
                    </a:cubicBezTo>
                    <a:close/>
                    <a:moveTo>
                      <a:pt x="14" y="3"/>
                    </a:moveTo>
                    <a:cubicBezTo>
                      <a:pt x="14" y="2"/>
                      <a:pt x="14" y="1"/>
                      <a:pt x="15" y="1"/>
                    </a:cubicBezTo>
                    <a:cubicBezTo>
                      <a:pt x="15" y="0"/>
                      <a:pt x="16" y="0"/>
                      <a:pt x="17" y="0"/>
                    </a:cubicBezTo>
                    <a:cubicBezTo>
                      <a:pt x="17" y="0"/>
                      <a:pt x="18" y="0"/>
                      <a:pt x="18" y="1"/>
                    </a:cubicBezTo>
                    <a:cubicBezTo>
                      <a:pt x="19" y="1"/>
                      <a:pt x="19" y="2"/>
                      <a:pt x="19" y="3"/>
                    </a:cubicBezTo>
                    <a:cubicBezTo>
                      <a:pt x="19" y="3"/>
                      <a:pt x="19" y="4"/>
                      <a:pt x="18" y="4"/>
                    </a:cubicBezTo>
                    <a:cubicBezTo>
                      <a:pt x="18" y="5"/>
                      <a:pt x="17" y="5"/>
                      <a:pt x="17" y="5"/>
                    </a:cubicBezTo>
                    <a:cubicBezTo>
                      <a:pt x="16" y="5"/>
                      <a:pt x="15" y="5"/>
                      <a:pt x="15" y="4"/>
                    </a:cubicBezTo>
                    <a:cubicBezTo>
                      <a:pt x="14" y="4"/>
                      <a:pt x="14" y="3"/>
                      <a:pt x="14" y="3"/>
                    </a:cubicBezTo>
                    <a:close/>
                    <a:moveTo>
                      <a:pt x="13" y="15"/>
                    </a:moveTo>
                    <a:cubicBezTo>
                      <a:pt x="13" y="14"/>
                      <a:pt x="14" y="14"/>
                      <a:pt x="14" y="13"/>
                    </a:cubicBezTo>
                    <a:cubicBezTo>
                      <a:pt x="15" y="13"/>
                      <a:pt x="15" y="13"/>
                      <a:pt x="16" y="13"/>
                    </a:cubicBezTo>
                    <a:cubicBezTo>
                      <a:pt x="17" y="13"/>
                      <a:pt x="17" y="13"/>
                      <a:pt x="18" y="13"/>
                    </a:cubicBezTo>
                    <a:cubicBezTo>
                      <a:pt x="18" y="14"/>
                      <a:pt x="18" y="14"/>
                      <a:pt x="18" y="15"/>
                    </a:cubicBezTo>
                    <a:cubicBezTo>
                      <a:pt x="18" y="16"/>
                      <a:pt x="18" y="16"/>
                      <a:pt x="17" y="17"/>
                    </a:cubicBezTo>
                    <a:cubicBezTo>
                      <a:pt x="17" y="17"/>
                      <a:pt x="16" y="17"/>
                      <a:pt x="15" y="17"/>
                    </a:cubicBezTo>
                    <a:cubicBezTo>
                      <a:pt x="15" y="17"/>
                      <a:pt x="14" y="17"/>
                      <a:pt x="14" y="17"/>
                    </a:cubicBezTo>
                    <a:cubicBezTo>
                      <a:pt x="13" y="16"/>
                      <a:pt x="13" y="16"/>
                      <a:pt x="13" y="15"/>
                    </a:cubicBezTo>
                    <a:close/>
                    <a:moveTo>
                      <a:pt x="20" y="9"/>
                    </a:moveTo>
                    <a:cubicBezTo>
                      <a:pt x="20" y="8"/>
                      <a:pt x="20" y="8"/>
                      <a:pt x="21" y="7"/>
                    </a:cubicBezTo>
                    <a:cubicBezTo>
                      <a:pt x="21" y="7"/>
                      <a:pt x="22" y="6"/>
                      <a:pt x="23" y="6"/>
                    </a:cubicBezTo>
                    <a:cubicBezTo>
                      <a:pt x="23" y="6"/>
                      <a:pt x="24" y="7"/>
                      <a:pt x="24" y="7"/>
                    </a:cubicBezTo>
                    <a:cubicBezTo>
                      <a:pt x="25" y="8"/>
                      <a:pt x="25" y="8"/>
                      <a:pt x="25" y="9"/>
                    </a:cubicBezTo>
                    <a:cubicBezTo>
                      <a:pt x="25" y="9"/>
                      <a:pt x="25" y="10"/>
                      <a:pt x="24" y="11"/>
                    </a:cubicBezTo>
                    <a:cubicBezTo>
                      <a:pt x="24" y="11"/>
                      <a:pt x="23" y="11"/>
                      <a:pt x="22" y="11"/>
                    </a:cubicBezTo>
                    <a:cubicBezTo>
                      <a:pt x="22" y="11"/>
                      <a:pt x="21" y="11"/>
                      <a:pt x="21" y="11"/>
                    </a:cubicBezTo>
                    <a:cubicBezTo>
                      <a:pt x="20" y="10"/>
                      <a:pt x="20" y="9"/>
                      <a:pt x="20" y="9"/>
                    </a:cubicBezTo>
                    <a:close/>
                    <a:moveTo>
                      <a:pt x="19" y="15"/>
                    </a:moveTo>
                    <a:cubicBezTo>
                      <a:pt x="19" y="14"/>
                      <a:pt x="20" y="14"/>
                      <a:pt x="20" y="13"/>
                    </a:cubicBezTo>
                    <a:cubicBezTo>
                      <a:pt x="21" y="13"/>
                      <a:pt x="21" y="13"/>
                      <a:pt x="22" y="13"/>
                    </a:cubicBezTo>
                    <a:cubicBezTo>
                      <a:pt x="23" y="13"/>
                      <a:pt x="23" y="13"/>
                      <a:pt x="24" y="13"/>
                    </a:cubicBezTo>
                    <a:cubicBezTo>
                      <a:pt x="24" y="14"/>
                      <a:pt x="24" y="14"/>
                      <a:pt x="24" y="15"/>
                    </a:cubicBezTo>
                    <a:cubicBezTo>
                      <a:pt x="24" y="16"/>
                      <a:pt x="24" y="16"/>
                      <a:pt x="23" y="17"/>
                    </a:cubicBezTo>
                    <a:cubicBezTo>
                      <a:pt x="23" y="17"/>
                      <a:pt x="22" y="17"/>
                      <a:pt x="22" y="17"/>
                    </a:cubicBezTo>
                    <a:cubicBezTo>
                      <a:pt x="21" y="17"/>
                      <a:pt x="20" y="17"/>
                      <a:pt x="20" y="17"/>
                    </a:cubicBezTo>
                    <a:cubicBezTo>
                      <a:pt x="19" y="16"/>
                      <a:pt x="19" y="16"/>
                      <a:pt x="19" y="15"/>
                    </a:cubicBezTo>
                    <a:close/>
                    <a:moveTo>
                      <a:pt x="19" y="21"/>
                    </a:moveTo>
                    <a:cubicBezTo>
                      <a:pt x="19" y="21"/>
                      <a:pt x="19" y="20"/>
                      <a:pt x="20" y="20"/>
                    </a:cubicBezTo>
                    <a:cubicBezTo>
                      <a:pt x="20" y="19"/>
                      <a:pt x="21" y="19"/>
                      <a:pt x="21" y="19"/>
                    </a:cubicBezTo>
                    <a:cubicBezTo>
                      <a:pt x="22" y="19"/>
                      <a:pt x="23" y="19"/>
                      <a:pt x="23" y="20"/>
                    </a:cubicBezTo>
                    <a:cubicBezTo>
                      <a:pt x="24" y="20"/>
                      <a:pt x="24" y="21"/>
                      <a:pt x="24" y="21"/>
                    </a:cubicBezTo>
                    <a:cubicBezTo>
                      <a:pt x="24" y="22"/>
                      <a:pt x="23" y="23"/>
                      <a:pt x="23" y="23"/>
                    </a:cubicBezTo>
                    <a:cubicBezTo>
                      <a:pt x="22" y="23"/>
                      <a:pt x="22" y="24"/>
                      <a:pt x="21" y="24"/>
                    </a:cubicBezTo>
                    <a:cubicBezTo>
                      <a:pt x="20" y="24"/>
                      <a:pt x="20" y="23"/>
                      <a:pt x="19" y="23"/>
                    </a:cubicBezTo>
                    <a:cubicBezTo>
                      <a:pt x="19" y="23"/>
                      <a:pt x="19" y="22"/>
                      <a:pt x="19" y="21"/>
                    </a:cubicBezTo>
                    <a:close/>
                    <a:moveTo>
                      <a:pt x="18" y="27"/>
                    </a:moveTo>
                    <a:cubicBezTo>
                      <a:pt x="18" y="27"/>
                      <a:pt x="19" y="26"/>
                      <a:pt x="19" y="26"/>
                    </a:cubicBezTo>
                    <a:cubicBezTo>
                      <a:pt x="20" y="25"/>
                      <a:pt x="20" y="25"/>
                      <a:pt x="21" y="25"/>
                    </a:cubicBezTo>
                    <a:cubicBezTo>
                      <a:pt x="22" y="25"/>
                      <a:pt x="22" y="25"/>
                      <a:pt x="23" y="26"/>
                    </a:cubicBezTo>
                    <a:cubicBezTo>
                      <a:pt x="23" y="26"/>
                      <a:pt x="23" y="27"/>
                      <a:pt x="23" y="27"/>
                    </a:cubicBezTo>
                    <a:cubicBezTo>
                      <a:pt x="23" y="28"/>
                      <a:pt x="23" y="29"/>
                      <a:pt x="23" y="29"/>
                    </a:cubicBezTo>
                    <a:cubicBezTo>
                      <a:pt x="22" y="30"/>
                      <a:pt x="21" y="30"/>
                      <a:pt x="21" y="30"/>
                    </a:cubicBezTo>
                    <a:cubicBezTo>
                      <a:pt x="20" y="30"/>
                      <a:pt x="20" y="30"/>
                      <a:pt x="19" y="29"/>
                    </a:cubicBezTo>
                    <a:cubicBezTo>
                      <a:pt x="19" y="29"/>
                      <a:pt x="18" y="28"/>
                      <a:pt x="18" y="27"/>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8" name="Freeform 393"/>
              <p:cNvSpPr>
                <a:spLocks noEditPoints="1"/>
              </p:cNvSpPr>
              <p:nvPr/>
            </p:nvSpPr>
            <p:spPr bwMode="auto">
              <a:xfrm>
                <a:off x="6155" y="1833"/>
                <a:ext cx="35" cy="42"/>
              </a:xfrm>
              <a:custGeom>
                <a:avLst/>
                <a:gdLst>
                  <a:gd name="T0" fmla="*/ 2 w 25"/>
                  <a:gd name="T1" fmla="*/ 1 h 30"/>
                  <a:gd name="T2" fmla="*/ 6 w 25"/>
                  <a:gd name="T3" fmla="*/ 1 h 30"/>
                  <a:gd name="T4" fmla="*/ 6 w 25"/>
                  <a:gd name="T5" fmla="*/ 4 h 30"/>
                  <a:gd name="T6" fmla="*/ 2 w 25"/>
                  <a:gd name="T7" fmla="*/ 4 h 30"/>
                  <a:gd name="T8" fmla="*/ 1 w 25"/>
                  <a:gd name="T9" fmla="*/ 9 h 30"/>
                  <a:gd name="T10" fmla="*/ 4 w 25"/>
                  <a:gd name="T11" fmla="*/ 6 h 30"/>
                  <a:gd name="T12" fmla="*/ 6 w 25"/>
                  <a:gd name="T13" fmla="*/ 9 h 30"/>
                  <a:gd name="T14" fmla="*/ 3 w 25"/>
                  <a:gd name="T15" fmla="*/ 11 h 30"/>
                  <a:gd name="T16" fmla="*/ 1 w 25"/>
                  <a:gd name="T17" fmla="*/ 9 h 30"/>
                  <a:gd name="T18" fmla="*/ 1 w 25"/>
                  <a:gd name="T19" fmla="*/ 13 h 30"/>
                  <a:gd name="T20" fmla="*/ 5 w 25"/>
                  <a:gd name="T21" fmla="*/ 13 h 30"/>
                  <a:gd name="T22" fmla="*/ 5 w 25"/>
                  <a:gd name="T23" fmla="*/ 17 h 30"/>
                  <a:gd name="T24" fmla="*/ 1 w 25"/>
                  <a:gd name="T25" fmla="*/ 17 h 30"/>
                  <a:gd name="T26" fmla="*/ 0 w 25"/>
                  <a:gd name="T27" fmla="*/ 21 h 30"/>
                  <a:gd name="T28" fmla="*/ 3 w 25"/>
                  <a:gd name="T29" fmla="*/ 19 h 30"/>
                  <a:gd name="T30" fmla="*/ 5 w 25"/>
                  <a:gd name="T31" fmla="*/ 21 h 30"/>
                  <a:gd name="T32" fmla="*/ 2 w 25"/>
                  <a:gd name="T33" fmla="*/ 24 h 30"/>
                  <a:gd name="T34" fmla="*/ 0 w 25"/>
                  <a:gd name="T35" fmla="*/ 21 h 30"/>
                  <a:gd name="T36" fmla="*/ 7 w 25"/>
                  <a:gd name="T37" fmla="*/ 26 h 30"/>
                  <a:gd name="T38" fmla="*/ 10 w 25"/>
                  <a:gd name="T39" fmla="*/ 26 h 30"/>
                  <a:gd name="T40" fmla="*/ 10 w 25"/>
                  <a:gd name="T41" fmla="*/ 29 h 30"/>
                  <a:gd name="T42" fmla="*/ 6 w 25"/>
                  <a:gd name="T43" fmla="*/ 29 h 30"/>
                  <a:gd name="T44" fmla="*/ 12 w 25"/>
                  <a:gd name="T45" fmla="*/ 27 h 30"/>
                  <a:gd name="T46" fmla="*/ 15 w 25"/>
                  <a:gd name="T47" fmla="*/ 25 h 30"/>
                  <a:gd name="T48" fmla="*/ 17 w 25"/>
                  <a:gd name="T49" fmla="*/ 27 h 30"/>
                  <a:gd name="T50" fmla="*/ 14 w 25"/>
                  <a:gd name="T51" fmla="*/ 30 h 30"/>
                  <a:gd name="T52" fmla="*/ 12 w 25"/>
                  <a:gd name="T53" fmla="*/ 27 h 30"/>
                  <a:gd name="T54" fmla="*/ 21 w 25"/>
                  <a:gd name="T55" fmla="*/ 1 h 30"/>
                  <a:gd name="T56" fmla="*/ 25 w 25"/>
                  <a:gd name="T57" fmla="*/ 1 h 30"/>
                  <a:gd name="T58" fmla="*/ 24 w 25"/>
                  <a:gd name="T59" fmla="*/ 4 h 30"/>
                  <a:gd name="T60" fmla="*/ 21 w 25"/>
                  <a:gd name="T61" fmla="*/ 4 h 30"/>
                  <a:gd name="T62" fmla="*/ 20 w 25"/>
                  <a:gd name="T63" fmla="*/ 9 h 30"/>
                  <a:gd name="T64" fmla="*/ 23 w 25"/>
                  <a:gd name="T65" fmla="*/ 6 h 30"/>
                  <a:gd name="T66" fmla="*/ 25 w 25"/>
                  <a:gd name="T67" fmla="*/ 9 h 30"/>
                  <a:gd name="T68" fmla="*/ 22 w 25"/>
                  <a:gd name="T69" fmla="*/ 11 h 30"/>
                  <a:gd name="T70" fmla="*/ 20 w 25"/>
                  <a:gd name="T71" fmla="*/ 9 h 30"/>
                  <a:gd name="T72" fmla="*/ 20 w 25"/>
                  <a:gd name="T73" fmla="*/ 13 h 30"/>
                  <a:gd name="T74" fmla="*/ 24 w 25"/>
                  <a:gd name="T75" fmla="*/ 13 h 30"/>
                  <a:gd name="T76" fmla="*/ 23 w 25"/>
                  <a:gd name="T77" fmla="*/ 17 h 30"/>
                  <a:gd name="T78" fmla="*/ 20 w 25"/>
                  <a:gd name="T79" fmla="*/ 17 h 30"/>
                  <a:gd name="T80" fmla="*/ 19 w 25"/>
                  <a:gd name="T81" fmla="*/ 21 h 30"/>
                  <a:gd name="T82" fmla="*/ 21 w 25"/>
                  <a:gd name="T83" fmla="*/ 19 h 30"/>
                  <a:gd name="T84" fmla="*/ 24 w 25"/>
                  <a:gd name="T85" fmla="*/ 21 h 30"/>
                  <a:gd name="T86" fmla="*/ 21 w 25"/>
                  <a:gd name="T87" fmla="*/ 24 h 30"/>
                  <a:gd name="T88" fmla="*/ 19 w 25"/>
                  <a:gd name="T8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0">
                    <a:moveTo>
                      <a:pt x="2" y="3"/>
                    </a:moveTo>
                    <a:cubicBezTo>
                      <a:pt x="2" y="2"/>
                      <a:pt x="2" y="1"/>
                      <a:pt x="2" y="1"/>
                    </a:cubicBezTo>
                    <a:cubicBezTo>
                      <a:pt x="3" y="0"/>
                      <a:pt x="3" y="0"/>
                      <a:pt x="4" y="0"/>
                    </a:cubicBezTo>
                    <a:cubicBezTo>
                      <a:pt x="5" y="0"/>
                      <a:pt x="5" y="0"/>
                      <a:pt x="6" y="1"/>
                    </a:cubicBezTo>
                    <a:cubicBezTo>
                      <a:pt x="6" y="1"/>
                      <a:pt x="7" y="2"/>
                      <a:pt x="7" y="3"/>
                    </a:cubicBezTo>
                    <a:cubicBezTo>
                      <a:pt x="7" y="3"/>
                      <a:pt x="6" y="4"/>
                      <a:pt x="6" y="4"/>
                    </a:cubicBezTo>
                    <a:cubicBezTo>
                      <a:pt x="5" y="5"/>
                      <a:pt x="5" y="5"/>
                      <a:pt x="4" y="5"/>
                    </a:cubicBezTo>
                    <a:cubicBezTo>
                      <a:pt x="3" y="5"/>
                      <a:pt x="3" y="5"/>
                      <a:pt x="2" y="4"/>
                    </a:cubicBezTo>
                    <a:cubicBezTo>
                      <a:pt x="2" y="4"/>
                      <a:pt x="2" y="3"/>
                      <a:pt x="2" y="3"/>
                    </a:cubicBezTo>
                    <a:close/>
                    <a:moveTo>
                      <a:pt x="1" y="9"/>
                    </a:moveTo>
                    <a:cubicBezTo>
                      <a:pt x="1" y="8"/>
                      <a:pt x="2" y="8"/>
                      <a:pt x="2" y="7"/>
                    </a:cubicBezTo>
                    <a:cubicBezTo>
                      <a:pt x="3" y="7"/>
                      <a:pt x="3" y="6"/>
                      <a:pt x="4" y="6"/>
                    </a:cubicBezTo>
                    <a:cubicBezTo>
                      <a:pt x="5" y="6"/>
                      <a:pt x="5" y="7"/>
                      <a:pt x="6" y="7"/>
                    </a:cubicBezTo>
                    <a:cubicBezTo>
                      <a:pt x="6" y="8"/>
                      <a:pt x="6" y="8"/>
                      <a:pt x="6" y="9"/>
                    </a:cubicBezTo>
                    <a:cubicBezTo>
                      <a:pt x="6" y="9"/>
                      <a:pt x="6" y="10"/>
                      <a:pt x="5" y="11"/>
                    </a:cubicBezTo>
                    <a:cubicBezTo>
                      <a:pt x="5" y="11"/>
                      <a:pt x="4" y="11"/>
                      <a:pt x="3" y="11"/>
                    </a:cubicBezTo>
                    <a:cubicBezTo>
                      <a:pt x="3" y="11"/>
                      <a:pt x="2" y="11"/>
                      <a:pt x="2" y="11"/>
                    </a:cubicBezTo>
                    <a:cubicBezTo>
                      <a:pt x="1" y="10"/>
                      <a:pt x="1" y="9"/>
                      <a:pt x="1" y="9"/>
                    </a:cubicBezTo>
                    <a:close/>
                    <a:moveTo>
                      <a:pt x="1" y="15"/>
                    </a:moveTo>
                    <a:cubicBezTo>
                      <a:pt x="1" y="14"/>
                      <a:pt x="1" y="14"/>
                      <a:pt x="1" y="13"/>
                    </a:cubicBezTo>
                    <a:cubicBezTo>
                      <a:pt x="2" y="13"/>
                      <a:pt x="3" y="13"/>
                      <a:pt x="3" y="13"/>
                    </a:cubicBezTo>
                    <a:cubicBezTo>
                      <a:pt x="4" y="13"/>
                      <a:pt x="5" y="13"/>
                      <a:pt x="5" y="13"/>
                    </a:cubicBezTo>
                    <a:cubicBezTo>
                      <a:pt x="5" y="14"/>
                      <a:pt x="6" y="14"/>
                      <a:pt x="6" y="15"/>
                    </a:cubicBezTo>
                    <a:cubicBezTo>
                      <a:pt x="5" y="16"/>
                      <a:pt x="5" y="16"/>
                      <a:pt x="5" y="17"/>
                    </a:cubicBezTo>
                    <a:cubicBezTo>
                      <a:pt x="4" y="17"/>
                      <a:pt x="3" y="17"/>
                      <a:pt x="3" y="17"/>
                    </a:cubicBezTo>
                    <a:cubicBezTo>
                      <a:pt x="2" y="17"/>
                      <a:pt x="2" y="17"/>
                      <a:pt x="1" y="17"/>
                    </a:cubicBezTo>
                    <a:cubicBezTo>
                      <a:pt x="1" y="16"/>
                      <a:pt x="1" y="16"/>
                      <a:pt x="1" y="15"/>
                    </a:cubicBezTo>
                    <a:close/>
                    <a:moveTo>
                      <a:pt x="0" y="21"/>
                    </a:moveTo>
                    <a:cubicBezTo>
                      <a:pt x="0" y="21"/>
                      <a:pt x="0" y="20"/>
                      <a:pt x="1" y="20"/>
                    </a:cubicBezTo>
                    <a:cubicBezTo>
                      <a:pt x="1" y="19"/>
                      <a:pt x="2" y="19"/>
                      <a:pt x="3" y="19"/>
                    </a:cubicBezTo>
                    <a:cubicBezTo>
                      <a:pt x="3" y="19"/>
                      <a:pt x="4" y="19"/>
                      <a:pt x="4" y="20"/>
                    </a:cubicBezTo>
                    <a:cubicBezTo>
                      <a:pt x="5" y="20"/>
                      <a:pt x="5" y="21"/>
                      <a:pt x="5" y="21"/>
                    </a:cubicBezTo>
                    <a:cubicBezTo>
                      <a:pt x="5" y="22"/>
                      <a:pt x="5" y="23"/>
                      <a:pt x="4" y="23"/>
                    </a:cubicBezTo>
                    <a:cubicBezTo>
                      <a:pt x="3" y="23"/>
                      <a:pt x="3" y="24"/>
                      <a:pt x="2" y="24"/>
                    </a:cubicBezTo>
                    <a:cubicBezTo>
                      <a:pt x="2" y="24"/>
                      <a:pt x="1" y="23"/>
                      <a:pt x="1" y="23"/>
                    </a:cubicBezTo>
                    <a:cubicBezTo>
                      <a:pt x="0" y="23"/>
                      <a:pt x="0" y="22"/>
                      <a:pt x="0" y="21"/>
                    </a:cubicBezTo>
                    <a:close/>
                    <a:moveTo>
                      <a:pt x="6" y="27"/>
                    </a:moveTo>
                    <a:cubicBezTo>
                      <a:pt x="6" y="27"/>
                      <a:pt x="6" y="26"/>
                      <a:pt x="7" y="26"/>
                    </a:cubicBezTo>
                    <a:cubicBezTo>
                      <a:pt x="7" y="25"/>
                      <a:pt x="8" y="25"/>
                      <a:pt x="8" y="25"/>
                    </a:cubicBezTo>
                    <a:cubicBezTo>
                      <a:pt x="9" y="25"/>
                      <a:pt x="10" y="25"/>
                      <a:pt x="10" y="26"/>
                    </a:cubicBezTo>
                    <a:cubicBezTo>
                      <a:pt x="10" y="26"/>
                      <a:pt x="11" y="27"/>
                      <a:pt x="11" y="27"/>
                    </a:cubicBezTo>
                    <a:cubicBezTo>
                      <a:pt x="11" y="28"/>
                      <a:pt x="10" y="29"/>
                      <a:pt x="10" y="29"/>
                    </a:cubicBezTo>
                    <a:cubicBezTo>
                      <a:pt x="9" y="30"/>
                      <a:pt x="9" y="30"/>
                      <a:pt x="8" y="30"/>
                    </a:cubicBezTo>
                    <a:cubicBezTo>
                      <a:pt x="8" y="30"/>
                      <a:pt x="7" y="30"/>
                      <a:pt x="6" y="29"/>
                    </a:cubicBezTo>
                    <a:cubicBezTo>
                      <a:pt x="6" y="29"/>
                      <a:pt x="6" y="28"/>
                      <a:pt x="6" y="27"/>
                    </a:cubicBezTo>
                    <a:close/>
                    <a:moveTo>
                      <a:pt x="12" y="27"/>
                    </a:moveTo>
                    <a:cubicBezTo>
                      <a:pt x="12" y="27"/>
                      <a:pt x="12" y="26"/>
                      <a:pt x="13" y="26"/>
                    </a:cubicBezTo>
                    <a:cubicBezTo>
                      <a:pt x="13" y="25"/>
                      <a:pt x="14" y="25"/>
                      <a:pt x="15" y="25"/>
                    </a:cubicBezTo>
                    <a:cubicBezTo>
                      <a:pt x="15" y="25"/>
                      <a:pt x="16" y="25"/>
                      <a:pt x="16" y="26"/>
                    </a:cubicBezTo>
                    <a:cubicBezTo>
                      <a:pt x="17" y="26"/>
                      <a:pt x="17" y="27"/>
                      <a:pt x="17" y="27"/>
                    </a:cubicBezTo>
                    <a:cubicBezTo>
                      <a:pt x="17" y="28"/>
                      <a:pt x="17" y="29"/>
                      <a:pt x="16" y="29"/>
                    </a:cubicBezTo>
                    <a:cubicBezTo>
                      <a:pt x="16" y="30"/>
                      <a:pt x="15" y="30"/>
                      <a:pt x="14" y="30"/>
                    </a:cubicBezTo>
                    <a:cubicBezTo>
                      <a:pt x="14" y="30"/>
                      <a:pt x="13" y="30"/>
                      <a:pt x="13" y="29"/>
                    </a:cubicBezTo>
                    <a:cubicBezTo>
                      <a:pt x="12" y="29"/>
                      <a:pt x="12" y="28"/>
                      <a:pt x="12" y="27"/>
                    </a:cubicBezTo>
                    <a:close/>
                    <a:moveTo>
                      <a:pt x="20" y="3"/>
                    </a:moveTo>
                    <a:cubicBezTo>
                      <a:pt x="20" y="2"/>
                      <a:pt x="21" y="1"/>
                      <a:pt x="21" y="1"/>
                    </a:cubicBezTo>
                    <a:cubicBezTo>
                      <a:pt x="22" y="0"/>
                      <a:pt x="22" y="0"/>
                      <a:pt x="23" y="0"/>
                    </a:cubicBezTo>
                    <a:cubicBezTo>
                      <a:pt x="24" y="0"/>
                      <a:pt x="24" y="0"/>
                      <a:pt x="25" y="1"/>
                    </a:cubicBezTo>
                    <a:cubicBezTo>
                      <a:pt x="25" y="1"/>
                      <a:pt x="25" y="2"/>
                      <a:pt x="25" y="3"/>
                    </a:cubicBezTo>
                    <a:cubicBezTo>
                      <a:pt x="25" y="3"/>
                      <a:pt x="25" y="4"/>
                      <a:pt x="24" y="4"/>
                    </a:cubicBezTo>
                    <a:cubicBezTo>
                      <a:pt x="24" y="5"/>
                      <a:pt x="23" y="5"/>
                      <a:pt x="23" y="5"/>
                    </a:cubicBezTo>
                    <a:cubicBezTo>
                      <a:pt x="22" y="5"/>
                      <a:pt x="21" y="5"/>
                      <a:pt x="21" y="4"/>
                    </a:cubicBezTo>
                    <a:cubicBezTo>
                      <a:pt x="21" y="4"/>
                      <a:pt x="20" y="3"/>
                      <a:pt x="20" y="3"/>
                    </a:cubicBezTo>
                    <a:close/>
                    <a:moveTo>
                      <a:pt x="20" y="9"/>
                    </a:moveTo>
                    <a:cubicBezTo>
                      <a:pt x="20" y="8"/>
                      <a:pt x="20" y="8"/>
                      <a:pt x="21" y="7"/>
                    </a:cubicBezTo>
                    <a:cubicBezTo>
                      <a:pt x="21" y="7"/>
                      <a:pt x="22" y="6"/>
                      <a:pt x="23" y="6"/>
                    </a:cubicBezTo>
                    <a:cubicBezTo>
                      <a:pt x="23" y="6"/>
                      <a:pt x="24" y="7"/>
                      <a:pt x="24" y="7"/>
                    </a:cubicBezTo>
                    <a:cubicBezTo>
                      <a:pt x="25" y="8"/>
                      <a:pt x="25" y="8"/>
                      <a:pt x="25" y="9"/>
                    </a:cubicBezTo>
                    <a:cubicBezTo>
                      <a:pt x="25" y="9"/>
                      <a:pt x="24" y="10"/>
                      <a:pt x="24" y="11"/>
                    </a:cubicBezTo>
                    <a:cubicBezTo>
                      <a:pt x="23" y="11"/>
                      <a:pt x="23" y="11"/>
                      <a:pt x="22" y="11"/>
                    </a:cubicBezTo>
                    <a:cubicBezTo>
                      <a:pt x="21" y="11"/>
                      <a:pt x="21" y="11"/>
                      <a:pt x="20" y="11"/>
                    </a:cubicBezTo>
                    <a:cubicBezTo>
                      <a:pt x="20" y="10"/>
                      <a:pt x="20" y="9"/>
                      <a:pt x="20" y="9"/>
                    </a:cubicBezTo>
                    <a:close/>
                    <a:moveTo>
                      <a:pt x="19" y="15"/>
                    </a:moveTo>
                    <a:cubicBezTo>
                      <a:pt x="19" y="14"/>
                      <a:pt x="20" y="14"/>
                      <a:pt x="20" y="13"/>
                    </a:cubicBezTo>
                    <a:cubicBezTo>
                      <a:pt x="21" y="13"/>
                      <a:pt x="21" y="13"/>
                      <a:pt x="22" y="13"/>
                    </a:cubicBezTo>
                    <a:cubicBezTo>
                      <a:pt x="23" y="13"/>
                      <a:pt x="23" y="13"/>
                      <a:pt x="24" y="13"/>
                    </a:cubicBezTo>
                    <a:cubicBezTo>
                      <a:pt x="24" y="14"/>
                      <a:pt x="24" y="14"/>
                      <a:pt x="24" y="15"/>
                    </a:cubicBezTo>
                    <a:cubicBezTo>
                      <a:pt x="24" y="16"/>
                      <a:pt x="24" y="16"/>
                      <a:pt x="23" y="17"/>
                    </a:cubicBezTo>
                    <a:cubicBezTo>
                      <a:pt x="23" y="17"/>
                      <a:pt x="22" y="17"/>
                      <a:pt x="21" y="17"/>
                    </a:cubicBezTo>
                    <a:cubicBezTo>
                      <a:pt x="21" y="17"/>
                      <a:pt x="20" y="17"/>
                      <a:pt x="20" y="17"/>
                    </a:cubicBezTo>
                    <a:cubicBezTo>
                      <a:pt x="19" y="16"/>
                      <a:pt x="19" y="16"/>
                      <a:pt x="19" y="15"/>
                    </a:cubicBezTo>
                    <a:close/>
                    <a:moveTo>
                      <a:pt x="19" y="21"/>
                    </a:moveTo>
                    <a:cubicBezTo>
                      <a:pt x="19" y="21"/>
                      <a:pt x="19" y="20"/>
                      <a:pt x="20" y="20"/>
                    </a:cubicBezTo>
                    <a:cubicBezTo>
                      <a:pt x="20" y="19"/>
                      <a:pt x="21" y="19"/>
                      <a:pt x="21" y="19"/>
                    </a:cubicBezTo>
                    <a:cubicBezTo>
                      <a:pt x="22" y="19"/>
                      <a:pt x="23" y="19"/>
                      <a:pt x="23" y="20"/>
                    </a:cubicBezTo>
                    <a:cubicBezTo>
                      <a:pt x="23" y="20"/>
                      <a:pt x="24" y="21"/>
                      <a:pt x="24" y="21"/>
                    </a:cubicBezTo>
                    <a:cubicBezTo>
                      <a:pt x="23" y="22"/>
                      <a:pt x="23" y="23"/>
                      <a:pt x="23" y="23"/>
                    </a:cubicBezTo>
                    <a:cubicBezTo>
                      <a:pt x="22" y="23"/>
                      <a:pt x="22" y="24"/>
                      <a:pt x="21" y="24"/>
                    </a:cubicBezTo>
                    <a:cubicBezTo>
                      <a:pt x="20" y="24"/>
                      <a:pt x="20" y="23"/>
                      <a:pt x="19" y="23"/>
                    </a:cubicBezTo>
                    <a:cubicBezTo>
                      <a:pt x="19" y="23"/>
                      <a:pt x="19" y="22"/>
                      <a:pt x="19" y="21"/>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29" name="Freeform 394"/>
              <p:cNvSpPr>
                <a:spLocks noEditPoints="1"/>
              </p:cNvSpPr>
              <p:nvPr/>
            </p:nvSpPr>
            <p:spPr bwMode="auto">
              <a:xfrm>
                <a:off x="6195" y="1833"/>
                <a:ext cx="42" cy="42"/>
              </a:xfrm>
              <a:custGeom>
                <a:avLst/>
                <a:gdLst>
                  <a:gd name="T0" fmla="*/ 1 w 30"/>
                  <a:gd name="T1" fmla="*/ 1 h 30"/>
                  <a:gd name="T2" fmla="*/ 5 w 30"/>
                  <a:gd name="T3" fmla="*/ 1 h 30"/>
                  <a:gd name="T4" fmla="*/ 5 w 30"/>
                  <a:gd name="T5" fmla="*/ 4 h 30"/>
                  <a:gd name="T6" fmla="*/ 1 w 30"/>
                  <a:gd name="T7" fmla="*/ 4 h 30"/>
                  <a:gd name="T8" fmla="*/ 7 w 30"/>
                  <a:gd name="T9" fmla="*/ 3 h 30"/>
                  <a:gd name="T10" fmla="*/ 9 w 30"/>
                  <a:gd name="T11" fmla="*/ 0 h 30"/>
                  <a:gd name="T12" fmla="*/ 12 w 30"/>
                  <a:gd name="T13" fmla="*/ 3 h 30"/>
                  <a:gd name="T14" fmla="*/ 9 w 30"/>
                  <a:gd name="T15" fmla="*/ 5 h 30"/>
                  <a:gd name="T16" fmla="*/ 7 w 30"/>
                  <a:gd name="T17" fmla="*/ 3 h 30"/>
                  <a:gd name="T18" fmla="*/ 14 w 30"/>
                  <a:gd name="T19" fmla="*/ 1 h 30"/>
                  <a:gd name="T20" fmla="*/ 17 w 30"/>
                  <a:gd name="T21" fmla="*/ 1 h 30"/>
                  <a:gd name="T22" fmla="*/ 17 w 30"/>
                  <a:gd name="T23" fmla="*/ 4 h 30"/>
                  <a:gd name="T24" fmla="*/ 14 w 30"/>
                  <a:gd name="T25" fmla="*/ 4 h 30"/>
                  <a:gd name="T26" fmla="*/ 13 w 30"/>
                  <a:gd name="T27" fmla="*/ 9 h 30"/>
                  <a:gd name="T28" fmla="*/ 15 w 30"/>
                  <a:gd name="T29" fmla="*/ 6 h 30"/>
                  <a:gd name="T30" fmla="*/ 17 w 30"/>
                  <a:gd name="T31" fmla="*/ 9 h 30"/>
                  <a:gd name="T32" fmla="*/ 15 w 30"/>
                  <a:gd name="T33" fmla="*/ 11 h 30"/>
                  <a:gd name="T34" fmla="*/ 13 w 30"/>
                  <a:gd name="T35" fmla="*/ 9 h 30"/>
                  <a:gd name="T36" fmla="*/ 13 w 30"/>
                  <a:gd name="T37" fmla="*/ 13 h 30"/>
                  <a:gd name="T38" fmla="*/ 16 w 30"/>
                  <a:gd name="T39" fmla="*/ 13 h 30"/>
                  <a:gd name="T40" fmla="*/ 16 w 30"/>
                  <a:gd name="T41" fmla="*/ 17 h 30"/>
                  <a:gd name="T42" fmla="*/ 12 w 30"/>
                  <a:gd name="T43" fmla="*/ 17 h 30"/>
                  <a:gd name="T44" fmla="*/ 11 w 30"/>
                  <a:gd name="T45" fmla="*/ 21 h 30"/>
                  <a:gd name="T46" fmla="*/ 14 w 30"/>
                  <a:gd name="T47" fmla="*/ 19 h 30"/>
                  <a:gd name="T48" fmla="*/ 16 w 30"/>
                  <a:gd name="T49" fmla="*/ 21 h 30"/>
                  <a:gd name="T50" fmla="*/ 14 w 30"/>
                  <a:gd name="T51" fmla="*/ 24 h 30"/>
                  <a:gd name="T52" fmla="*/ 11 w 30"/>
                  <a:gd name="T53" fmla="*/ 21 h 30"/>
                  <a:gd name="T54" fmla="*/ 12 w 30"/>
                  <a:gd name="T55" fmla="*/ 26 h 30"/>
                  <a:gd name="T56" fmla="*/ 15 w 30"/>
                  <a:gd name="T57" fmla="*/ 26 h 30"/>
                  <a:gd name="T58" fmla="*/ 15 w 30"/>
                  <a:gd name="T59" fmla="*/ 29 h 30"/>
                  <a:gd name="T60" fmla="*/ 12 w 30"/>
                  <a:gd name="T61" fmla="*/ 29 h 30"/>
                  <a:gd name="T62" fmla="*/ 19 w 30"/>
                  <a:gd name="T63" fmla="*/ 3 h 30"/>
                  <a:gd name="T64" fmla="*/ 22 w 30"/>
                  <a:gd name="T65" fmla="*/ 0 h 30"/>
                  <a:gd name="T66" fmla="*/ 24 w 30"/>
                  <a:gd name="T67" fmla="*/ 3 h 30"/>
                  <a:gd name="T68" fmla="*/ 22 w 30"/>
                  <a:gd name="T69" fmla="*/ 5 h 30"/>
                  <a:gd name="T70" fmla="*/ 19 w 30"/>
                  <a:gd name="T71" fmla="*/ 3 h 30"/>
                  <a:gd name="T72" fmla="*/ 26 w 30"/>
                  <a:gd name="T73" fmla="*/ 1 h 30"/>
                  <a:gd name="T74" fmla="*/ 30 w 30"/>
                  <a:gd name="T75" fmla="*/ 1 h 30"/>
                  <a:gd name="T76" fmla="*/ 30 w 30"/>
                  <a:gd name="T77" fmla="*/ 4 h 30"/>
                  <a:gd name="T78" fmla="*/ 26 w 30"/>
                  <a:gd name="T7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30">
                    <a:moveTo>
                      <a:pt x="0" y="3"/>
                    </a:moveTo>
                    <a:cubicBezTo>
                      <a:pt x="0" y="2"/>
                      <a:pt x="1" y="1"/>
                      <a:pt x="1" y="1"/>
                    </a:cubicBezTo>
                    <a:cubicBezTo>
                      <a:pt x="2" y="0"/>
                      <a:pt x="2" y="0"/>
                      <a:pt x="3" y="0"/>
                    </a:cubicBezTo>
                    <a:cubicBezTo>
                      <a:pt x="4" y="0"/>
                      <a:pt x="4" y="0"/>
                      <a:pt x="5" y="1"/>
                    </a:cubicBezTo>
                    <a:cubicBezTo>
                      <a:pt x="5" y="1"/>
                      <a:pt x="5" y="2"/>
                      <a:pt x="5" y="3"/>
                    </a:cubicBezTo>
                    <a:cubicBezTo>
                      <a:pt x="5" y="3"/>
                      <a:pt x="5" y="4"/>
                      <a:pt x="5" y="4"/>
                    </a:cubicBezTo>
                    <a:cubicBezTo>
                      <a:pt x="4" y="5"/>
                      <a:pt x="3" y="5"/>
                      <a:pt x="3" y="5"/>
                    </a:cubicBezTo>
                    <a:cubicBezTo>
                      <a:pt x="2" y="5"/>
                      <a:pt x="2" y="5"/>
                      <a:pt x="1" y="4"/>
                    </a:cubicBezTo>
                    <a:cubicBezTo>
                      <a:pt x="1" y="4"/>
                      <a:pt x="0" y="3"/>
                      <a:pt x="0" y="3"/>
                    </a:cubicBezTo>
                    <a:close/>
                    <a:moveTo>
                      <a:pt x="7" y="3"/>
                    </a:moveTo>
                    <a:cubicBezTo>
                      <a:pt x="7" y="2"/>
                      <a:pt x="7" y="1"/>
                      <a:pt x="7" y="1"/>
                    </a:cubicBezTo>
                    <a:cubicBezTo>
                      <a:pt x="8" y="0"/>
                      <a:pt x="9" y="0"/>
                      <a:pt x="9" y="0"/>
                    </a:cubicBezTo>
                    <a:cubicBezTo>
                      <a:pt x="10" y="0"/>
                      <a:pt x="10" y="0"/>
                      <a:pt x="11" y="1"/>
                    </a:cubicBezTo>
                    <a:cubicBezTo>
                      <a:pt x="11" y="1"/>
                      <a:pt x="12" y="2"/>
                      <a:pt x="12" y="3"/>
                    </a:cubicBezTo>
                    <a:cubicBezTo>
                      <a:pt x="12" y="3"/>
                      <a:pt x="11" y="4"/>
                      <a:pt x="11" y="4"/>
                    </a:cubicBezTo>
                    <a:cubicBezTo>
                      <a:pt x="10" y="5"/>
                      <a:pt x="10" y="5"/>
                      <a:pt x="9" y="5"/>
                    </a:cubicBezTo>
                    <a:cubicBezTo>
                      <a:pt x="8" y="5"/>
                      <a:pt x="8" y="5"/>
                      <a:pt x="7" y="4"/>
                    </a:cubicBezTo>
                    <a:cubicBezTo>
                      <a:pt x="7" y="4"/>
                      <a:pt x="7" y="3"/>
                      <a:pt x="7" y="3"/>
                    </a:cubicBezTo>
                    <a:close/>
                    <a:moveTo>
                      <a:pt x="13" y="3"/>
                    </a:moveTo>
                    <a:cubicBezTo>
                      <a:pt x="13" y="2"/>
                      <a:pt x="13" y="1"/>
                      <a:pt x="14" y="1"/>
                    </a:cubicBezTo>
                    <a:cubicBezTo>
                      <a:pt x="14" y="0"/>
                      <a:pt x="15" y="0"/>
                      <a:pt x="15" y="0"/>
                    </a:cubicBezTo>
                    <a:cubicBezTo>
                      <a:pt x="16" y="0"/>
                      <a:pt x="17" y="0"/>
                      <a:pt x="17" y="1"/>
                    </a:cubicBezTo>
                    <a:cubicBezTo>
                      <a:pt x="18" y="1"/>
                      <a:pt x="18" y="2"/>
                      <a:pt x="18" y="3"/>
                    </a:cubicBezTo>
                    <a:cubicBezTo>
                      <a:pt x="18" y="3"/>
                      <a:pt x="18" y="4"/>
                      <a:pt x="17" y="4"/>
                    </a:cubicBezTo>
                    <a:cubicBezTo>
                      <a:pt x="17" y="5"/>
                      <a:pt x="16" y="5"/>
                      <a:pt x="15" y="5"/>
                    </a:cubicBezTo>
                    <a:cubicBezTo>
                      <a:pt x="15" y="5"/>
                      <a:pt x="14" y="5"/>
                      <a:pt x="14" y="4"/>
                    </a:cubicBezTo>
                    <a:cubicBezTo>
                      <a:pt x="13" y="4"/>
                      <a:pt x="13" y="3"/>
                      <a:pt x="13" y="3"/>
                    </a:cubicBezTo>
                    <a:close/>
                    <a:moveTo>
                      <a:pt x="13" y="9"/>
                    </a:moveTo>
                    <a:cubicBezTo>
                      <a:pt x="13" y="8"/>
                      <a:pt x="13" y="8"/>
                      <a:pt x="13" y="7"/>
                    </a:cubicBezTo>
                    <a:cubicBezTo>
                      <a:pt x="14" y="7"/>
                      <a:pt x="15" y="6"/>
                      <a:pt x="15" y="6"/>
                    </a:cubicBezTo>
                    <a:cubicBezTo>
                      <a:pt x="16" y="6"/>
                      <a:pt x="16" y="7"/>
                      <a:pt x="17" y="7"/>
                    </a:cubicBezTo>
                    <a:cubicBezTo>
                      <a:pt x="17" y="8"/>
                      <a:pt x="18" y="8"/>
                      <a:pt x="17" y="9"/>
                    </a:cubicBezTo>
                    <a:cubicBezTo>
                      <a:pt x="17" y="9"/>
                      <a:pt x="17" y="10"/>
                      <a:pt x="17" y="11"/>
                    </a:cubicBezTo>
                    <a:cubicBezTo>
                      <a:pt x="16" y="11"/>
                      <a:pt x="15" y="11"/>
                      <a:pt x="15" y="11"/>
                    </a:cubicBezTo>
                    <a:cubicBezTo>
                      <a:pt x="14" y="11"/>
                      <a:pt x="14" y="11"/>
                      <a:pt x="13" y="11"/>
                    </a:cubicBezTo>
                    <a:cubicBezTo>
                      <a:pt x="13" y="10"/>
                      <a:pt x="12" y="9"/>
                      <a:pt x="13" y="9"/>
                    </a:cubicBezTo>
                    <a:close/>
                    <a:moveTo>
                      <a:pt x="12" y="15"/>
                    </a:moveTo>
                    <a:cubicBezTo>
                      <a:pt x="12" y="14"/>
                      <a:pt x="12" y="14"/>
                      <a:pt x="13" y="13"/>
                    </a:cubicBezTo>
                    <a:cubicBezTo>
                      <a:pt x="13" y="13"/>
                      <a:pt x="14" y="13"/>
                      <a:pt x="15" y="13"/>
                    </a:cubicBezTo>
                    <a:cubicBezTo>
                      <a:pt x="15" y="13"/>
                      <a:pt x="16" y="13"/>
                      <a:pt x="16" y="13"/>
                    </a:cubicBezTo>
                    <a:cubicBezTo>
                      <a:pt x="17" y="14"/>
                      <a:pt x="17" y="14"/>
                      <a:pt x="17" y="15"/>
                    </a:cubicBezTo>
                    <a:cubicBezTo>
                      <a:pt x="17" y="16"/>
                      <a:pt x="16" y="16"/>
                      <a:pt x="16" y="17"/>
                    </a:cubicBezTo>
                    <a:cubicBezTo>
                      <a:pt x="15" y="17"/>
                      <a:pt x="15" y="17"/>
                      <a:pt x="14" y="17"/>
                    </a:cubicBezTo>
                    <a:cubicBezTo>
                      <a:pt x="13" y="17"/>
                      <a:pt x="13" y="17"/>
                      <a:pt x="12" y="17"/>
                    </a:cubicBezTo>
                    <a:cubicBezTo>
                      <a:pt x="12" y="16"/>
                      <a:pt x="12" y="16"/>
                      <a:pt x="12" y="15"/>
                    </a:cubicBezTo>
                    <a:close/>
                    <a:moveTo>
                      <a:pt x="11" y="21"/>
                    </a:moveTo>
                    <a:cubicBezTo>
                      <a:pt x="11" y="21"/>
                      <a:pt x="12" y="20"/>
                      <a:pt x="12" y="20"/>
                    </a:cubicBezTo>
                    <a:cubicBezTo>
                      <a:pt x="13" y="19"/>
                      <a:pt x="13" y="19"/>
                      <a:pt x="14" y="19"/>
                    </a:cubicBezTo>
                    <a:cubicBezTo>
                      <a:pt x="15" y="19"/>
                      <a:pt x="15" y="19"/>
                      <a:pt x="16" y="20"/>
                    </a:cubicBezTo>
                    <a:cubicBezTo>
                      <a:pt x="16" y="20"/>
                      <a:pt x="16" y="21"/>
                      <a:pt x="16" y="21"/>
                    </a:cubicBezTo>
                    <a:cubicBezTo>
                      <a:pt x="16" y="22"/>
                      <a:pt x="16" y="23"/>
                      <a:pt x="15" y="23"/>
                    </a:cubicBezTo>
                    <a:cubicBezTo>
                      <a:pt x="15" y="23"/>
                      <a:pt x="14" y="24"/>
                      <a:pt x="14" y="24"/>
                    </a:cubicBezTo>
                    <a:cubicBezTo>
                      <a:pt x="13" y="24"/>
                      <a:pt x="12" y="23"/>
                      <a:pt x="12" y="23"/>
                    </a:cubicBezTo>
                    <a:cubicBezTo>
                      <a:pt x="11" y="23"/>
                      <a:pt x="11" y="22"/>
                      <a:pt x="11" y="21"/>
                    </a:cubicBezTo>
                    <a:close/>
                    <a:moveTo>
                      <a:pt x="11" y="27"/>
                    </a:moveTo>
                    <a:cubicBezTo>
                      <a:pt x="11" y="27"/>
                      <a:pt x="11" y="26"/>
                      <a:pt x="12" y="26"/>
                    </a:cubicBezTo>
                    <a:cubicBezTo>
                      <a:pt x="12" y="25"/>
                      <a:pt x="13" y="25"/>
                      <a:pt x="13" y="25"/>
                    </a:cubicBezTo>
                    <a:cubicBezTo>
                      <a:pt x="14" y="25"/>
                      <a:pt x="15" y="25"/>
                      <a:pt x="15" y="26"/>
                    </a:cubicBezTo>
                    <a:cubicBezTo>
                      <a:pt x="16" y="26"/>
                      <a:pt x="16" y="27"/>
                      <a:pt x="16" y="27"/>
                    </a:cubicBezTo>
                    <a:cubicBezTo>
                      <a:pt x="16" y="28"/>
                      <a:pt x="16" y="29"/>
                      <a:pt x="15" y="29"/>
                    </a:cubicBezTo>
                    <a:cubicBezTo>
                      <a:pt x="15" y="30"/>
                      <a:pt x="14" y="30"/>
                      <a:pt x="13" y="30"/>
                    </a:cubicBezTo>
                    <a:cubicBezTo>
                      <a:pt x="13" y="30"/>
                      <a:pt x="12" y="30"/>
                      <a:pt x="12" y="29"/>
                    </a:cubicBezTo>
                    <a:cubicBezTo>
                      <a:pt x="11" y="29"/>
                      <a:pt x="11" y="28"/>
                      <a:pt x="11" y="27"/>
                    </a:cubicBezTo>
                    <a:close/>
                    <a:moveTo>
                      <a:pt x="19" y="3"/>
                    </a:moveTo>
                    <a:cubicBezTo>
                      <a:pt x="19" y="2"/>
                      <a:pt x="19" y="1"/>
                      <a:pt x="20" y="1"/>
                    </a:cubicBezTo>
                    <a:cubicBezTo>
                      <a:pt x="20" y="0"/>
                      <a:pt x="21" y="0"/>
                      <a:pt x="22" y="0"/>
                    </a:cubicBezTo>
                    <a:cubicBezTo>
                      <a:pt x="22" y="0"/>
                      <a:pt x="23" y="0"/>
                      <a:pt x="23" y="1"/>
                    </a:cubicBezTo>
                    <a:cubicBezTo>
                      <a:pt x="24" y="1"/>
                      <a:pt x="24" y="2"/>
                      <a:pt x="24" y="3"/>
                    </a:cubicBezTo>
                    <a:cubicBezTo>
                      <a:pt x="24" y="3"/>
                      <a:pt x="24" y="4"/>
                      <a:pt x="23" y="4"/>
                    </a:cubicBezTo>
                    <a:cubicBezTo>
                      <a:pt x="23" y="5"/>
                      <a:pt x="22" y="5"/>
                      <a:pt x="22" y="5"/>
                    </a:cubicBezTo>
                    <a:cubicBezTo>
                      <a:pt x="21" y="5"/>
                      <a:pt x="20" y="5"/>
                      <a:pt x="20" y="4"/>
                    </a:cubicBezTo>
                    <a:cubicBezTo>
                      <a:pt x="19" y="4"/>
                      <a:pt x="19" y="3"/>
                      <a:pt x="19" y="3"/>
                    </a:cubicBezTo>
                    <a:close/>
                    <a:moveTo>
                      <a:pt x="25" y="3"/>
                    </a:moveTo>
                    <a:cubicBezTo>
                      <a:pt x="25" y="2"/>
                      <a:pt x="26" y="1"/>
                      <a:pt x="26" y="1"/>
                    </a:cubicBezTo>
                    <a:cubicBezTo>
                      <a:pt x="27" y="0"/>
                      <a:pt x="27" y="0"/>
                      <a:pt x="28" y="0"/>
                    </a:cubicBezTo>
                    <a:cubicBezTo>
                      <a:pt x="29" y="0"/>
                      <a:pt x="29" y="0"/>
                      <a:pt x="30" y="1"/>
                    </a:cubicBezTo>
                    <a:cubicBezTo>
                      <a:pt x="30" y="1"/>
                      <a:pt x="30" y="2"/>
                      <a:pt x="30" y="3"/>
                    </a:cubicBezTo>
                    <a:cubicBezTo>
                      <a:pt x="30" y="3"/>
                      <a:pt x="30" y="4"/>
                      <a:pt x="30" y="4"/>
                    </a:cubicBezTo>
                    <a:cubicBezTo>
                      <a:pt x="29" y="5"/>
                      <a:pt x="28" y="5"/>
                      <a:pt x="28" y="5"/>
                    </a:cubicBezTo>
                    <a:cubicBezTo>
                      <a:pt x="27" y="5"/>
                      <a:pt x="27" y="5"/>
                      <a:pt x="26" y="4"/>
                    </a:cubicBezTo>
                    <a:cubicBezTo>
                      <a:pt x="26" y="4"/>
                      <a:pt x="25" y="3"/>
                      <a:pt x="25" y="3"/>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0" name="Freeform 395"/>
              <p:cNvSpPr>
                <a:spLocks noEditPoints="1"/>
              </p:cNvSpPr>
              <p:nvPr/>
            </p:nvSpPr>
            <p:spPr bwMode="auto">
              <a:xfrm>
                <a:off x="6242" y="1833"/>
                <a:ext cx="35" cy="42"/>
              </a:xfrm>
              <a:custGeom>
                <a:avLst/>
                <a:gdLst>
                  <a:gd name="T0" fmla="*/ 2 w 25"/>
                  <a:gd name="T1" fmla="*/ 7 h 30"/>
                  <a:gd name="T2" fmla="*/ 6 w 25"/>
                  <a:gd name="T3" fmla="*/ 7 h 30"/>
                  <a:gd name="T4" fmla="*/ 5 w 25"/>
                  <a:gd name="T5" fmla="*/ 11 h 30"/>
                  <a:gd name="T6" fmla="*/ 2 w 25"/>
                  <a:gd name="T7" fmla="*/ 11 h 30"/>
                  <a:gd name="T8" fmla="*/ 1 w 25"/>
                  <a:gd name="T9" fmla="*/ 15 h 30"/>
                  <a:gd name="T10" fmla="*/ 3 w 25"/>
                  <a:gd name="T11" fmla="*/ 13 h 30"/>
                  <a:gd name="T12" fmla="*/ 5 w 25"/>
                  <a:gd name="T13" fmla="*/ 15 h 30"/>
                  <a:gd name="T14" fmla="*/ 3 w 25"/>
                  <a:gd name="T15" fmla="*/ 17 h 30"/>
                  <a:gd name="T16" fmla="*/ 1 w 25"/>
                  <a:gd name="T17" fmla="*/ 15 h 30"/>
                  <a:gd name="T18" fmla="*/ 1 w 25"/>
                  <a:gd name="T19" fmla="*/ 20 h 30"/>
                  <a:gd name="T20" fmla="*/ 4 w 25"/>
                  <a:gd name="T21" fmla="*/ 20 h 30"/>
                  <a:gd name="T22" fmla="*/ 4 w 25"/>
                  <a:gd name="T23" fmla="*/ 23 h 30"/>
                  <a:gd name="T24" fmla="*/ 0 w 25"/>
                  <a:gd name="T25" fmla="*/ 23 h 30"/>
                  <a:gd name="T26" fmla="*/ 8 w 25"/>
                  <a:gd name="T27" fmla="*/ 3 h 30"/>
                  <a:gd name="T28" fmla="*/ 10 w 25"/>
                  <a:gd name="T29" fmla="*/ 0 h 30"/>
                  <a:gd name="T30" fmla="*/ 13 w 25"/>
                  <a:gd name="T31" fmla="*/ 3 h 30"/>
                  <a:gd name="T32" fmla="*/ 10 w 25"/>
                  <a:gd name="T33" fmla="*/ 5 h 30"/>
                  <a:gd name="T34" fmla="*/ 8 w 25"/>
                  <a:gd name="T35" fmla="*/ 3 h 30"/>
                  <a:gd name="T36" fmla="*/ 6 w 25"/>
                  <a:gd name="T37" fmla="*/ 26 h 30"/>
                  <a:gd name="T38" fmla="*/ 10 w 25"/>
                  <a:gd name="T39" fmla="*/ 26 h 30"/>
                  <a:gd name="T40" fmla="*/ 10 w 25"/>
                  <a:gd name="T41" fmla="*/ 29 h 30"/>
                  <a:gd name="T42" fmla="*/ 6 w 25"/>
                  <a:gd name="T43" fmla="*/ 29 h 30"/>
                  <a:gd name="T44" fmla="*/ 14 w 25"/>
                  <a:gd name="T45" fmla="*/ 3 h 30"/>
                  <a:gd name="T46" fmla="*/ 17 w 25"/>
                  <a:gd name="T47" fmla="*/ 0 h 30"/>
                  <a:gd name="T48" fmla="*/ 19 w 25"/>
                  <a:gd name="T49" fmla="*/ 3 h 30"/>
                  <a:gd name="T50" fmla="*/ 16 w 25"/>
                  <a:gd name="T51" fmla="*/ 5 h 30"/>
                  <a:gd name="T52" fmla="*/ 14 w 25"/>
                  <a:gd name="T53" fmla="*/ 3 h 30"/>
                  <a:gd name="T54" fmla="*/ 13 w 25"/>
                  <a:gd name="T55" fmla="*/ 26 h 30"/>
                  <a:gd name="T56" fmla="*/ 16 w 25"/>
                  <a:gd name="T57" fmla="*/ 26 h 30"/>
                  <a:gd name="T58" fmla="*/ 16 w 25"/>
                  <a:gd name="T59" fmla="*/ 29 h 30"/>
                  <a:gd name="T60" fmla="*/ 13 w 25"/>
                  <a:gd name="T61" fmla="*/ 29 h 30"/>
                  <a:gd name="T62" fmla="*/ 20 w 25"/>
                  <a:gd name="T63" fmla="*/ 9 h 30"/>
                  <a:gd name="T64" fmla="*/ 22 w 25"/>
                  <a:gd name="T65" fmla="*/ 6 h 30"/>
                  <a:gd name="T66" fmla="*/ 25 w 25"/>
                  <a:gd name="T67" fmla="*/ 9 h 30"/>
                  <a:gd name="T68" fmla="*/ 22 w 25"/>
                  <a:gd name="T69" fmla="*/ 11 h 30"/>
                  <a:gd name="T70" fmla="*/ 20 w 25"/>
                  <a:gd name="T71" fmla="*/ 9 h 30"/>
                  <a:gd name="T72" fmla="*/ 20 w 25"/>
                  <a:gd name="T73" fmla="*/ 13 h 30"/>
                  <a:gd name="T74" fmla="*/ 24 w 25"/>
                  <a:gd name="T75" fmla="*/ 13 h 30"/>
                  <a:gd name="T76" fmla="*/ 23 w 25"/>
                  <a:gd name="T77" fmla="*/ 17 h 30"/>
                  <a:gd name="T78" fmla="*/ 20 w 25"/>
                  <a:gd name="T79" fmla="*/ 17 h 30"/>
                  <a:gd name="T80" fmla="*/ 19 w 25"/>
                  <a:gd name="T81" fmla="*/ 21 h 30"/>
                  <a:gd name="T82" fmla="*/ 21 w 25"/>
                  <a:gd name="T83" fmla="*/ 19 h 30"/>
                  <a:gd name="T84" fmla="*/ 23 w 25"/>
                  <a:gd name="T85" fmla="*/ 21 h 30"/>
                  <a:gd name="T86" fmla="*/ 21 w 25"/>
                  <a:gd name="T87" fmla="*/ 24 h 30"/>
                  <a:gd name="T88" fmla="*/ 19 w 25"/>
                  <a:gd name="T8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0">
                    <a:moveTo>
                      <a:pt x="1" y="9"/>
                    </a:moveTo>
                    <a:cubicBezTo>
                      <a:pt x="1" y="8"/>
                      <a:pt x="2" y="8"/>
                      <a:pt x="2" y="7"/>
                    </a:cubicBezTo>
                    <a:cubicBezTo>
                      <a:pt x="3" y="7"/>
                      <a:pt x="3" y="6"/>
                      <a:pt x="4" y="6"/>
                    </a:cubicBezTo>
                    <a:cubicBezTo>
                      <a:pt x="5" y="6"/>
                      <a:pt x="5" y="7"/>
                      <a:pt x="6" y="7"/>
                    </a:cubicBezTo>
                    <a:cubicBezTo>
                      <a:pt x="6" y="8"/>
                      <a:pt x="6" y="8"/>
                      <a:pt x="6" y="9"/>
                    </a:cubicBezTo>
                    <a:cubicBezTo>
                      <a:pt x="6" y="9"/>
                      <a:pt x="6" y="10"/>
                      <a:pt x="5" y="11"/>
                    </a:cubicBezTo>
                    <a:cubicBezTo>
                      <a:pt x="5" y="11"/>
                      <a:pt x="4" y="11"/>
                      <a:pt x="3" y="11"/>
                    </a:cubicBezTo>
                    <a:cubicBezTo>
                      <a:pt x="3" y="11"/>
                      <a:pt x="2" y="11"/>
                      <a:pt x="2" y="11"/>
                    </a:cubicBezTo>
                    <a:cubicBezTo>
                      <a:pt x="1" y="10"/>
                      <a:pt x="1" y="9"/>
                      <a:pt x="1" y="9"/>
                    </a:cubicBezTo>
                    <a:close/>
                    <a:moveTo>
                      <a:pt x="1" y="15"/>
                    </a:moveTo>
                    <a:cubicBezTo>
                      <a:pt x="1" y="14"/>
                      <a:pt x="1" y="14"/>
                      <a:pt x="1" y="13"/>
                    </a:cubicBezTo>
                    <a:cubicBezTo>
                      <a:pt x="2" y="13"/>
                      <a:pt x="3" y="13"/>
                      <a:pt x="3" y="13"/>
                    </a:cubicBezTo>
                    <a:cubicBezTo>
                      <a:pt x="4" y="13"/>
                      <a:pt x="4" y="13"/>
                      <a:pt x="5" y="13"/>
                    </a:cubicBezTo>
                    <a:cubicBezTo>
                      <a:pt x="5" y="14"/>
                      <a:pt x="6" y="14"/>
                      <a:pt x="5" y="15"/>
                    </a:cubicBezTo>
                    <a:cubicBezTo>
                      <a:pt x="5" y="16"/>
                      <a:pt x="5" y="16"/>
                      <a:pt x="5" y="17"/>
                    </a:cubicBezTo>
                    <a:cubicBezTo>
                      <a:pt x="4" y="17"/>
                      <a:pt x="3" y="17"/>
                      <a:pt x="3" y="17"/>
                    </a:cubicBezTo>
                    <a:cubicBezTo>
                      <a:pt x="2" y="17"/>
                      <a:pt x="1" y="17"/>
                      <a:pt x="1" y="17"/>
                    </a:cubicBezTo>
                    <a:cubicBezTo>
                      <a:pt x="1" y="16"/>
                      <a:pt x="0" y="16"/>
                      <a:pt x="1" y="15"/>
                    </a:cubicBezTo>
                    <a:close/>
                    <a:moveTo>
                      <a:pt x="0" y="21"/>
                    </a:moveTo>
                    <a:cubicBezTo>
                      <a:pt x="0" y="21"/>
                      <a:pt x="0" y="20"/>
                      <a:pt x="1" y="20"/>
                    </a:cubicBezTo>
                    <a:cubicBezTo>
                      <a:pt x="1" y="19"/>
                      <a:pt x="2" y="19"/>
                      <a:pt x="3" y="19"/>
                    </a:cubicBezTo>
                    <a:cubicBezTo>
                      <a:pt x="3" y="19"/>
                      <a:pt x="4" y="19"/>
                      <a:pt x="4" y="20"/>
                    </a:cubicBezTo>
                    <a:cubicBezTo>
                      <a:pt x="5" y="20"/>
                      <a:pt x="5" y="21"/>
                      <a:pt x="5" y="21"/>
                    </a:cubicBezTo>
                    <a:cubicBezTo>
                      <a:pt x="5" y="22"/>
                      <a:pt x="4" y="23"/>
                      <a:pt x="4" y="23"/>
                    </a:cubicBezTo>
                    <a:cubicBezTo>
                      <a:pt x="3" y="23"/>
                      <a:pt x="3" y="24"/>
                      <a:pt x="2" y="24"/>
                    </a:cubicBezTo>
                    <a:cubicBezTo>
                      <a:pt x="1" y="24"/>
                      <a:pt x="1" y="23"/>
                      <a:pt x="0" y="23"/>
                    </a:cubicBezTo>
                    <a:cubicBezTo>
                      <a:pt x="0" y="23"/>
                      <a:pt x="0" y="22"/>
                      <a:pt x="0" y="21"/>
                    </a:cubicBezTo>
                    <a:close/>
                    <a:moveTo>
                      <a:pt x="8" y="3"/>
                    </a:moveTo>
                    <a:cubicBezTo>
                      <a:pt x="8" y="2"/>
                      <a:pt x="8" y="1"/>
                      <a:pt x="9" y="1"/>
                    </a:cubicBezTo>
                    <a:cubicBezTo>
                      <a:pt x="9" y="0"/>
                      <a:pt x="10" y="0"/>
                      <a:pt x="10" y="0"/>
                    </a:cubicBezTo>
                    <a:cubicBezTo>
                      <a:pt x="11" y="0"/>
                      <a:pt x="12" y="0"/>
                      <a:pt x="12" y="1"/>
                    </a:cubicBezTo>
                    <a:cubicBezTo>
                      <a:pt x="13" y="1"/>
                      <a:pt x="13" y="2"/>
                      <a:pt x="13" y="3"/>
                    </a:cubicBezTo>
                    <a:cubicBezTo>
                      <a:pt x="13" y="3"/>
                      <a:pt x="12" y="4"/>
                      <a:pt x="12" y="4"/>
                    </a:cubicBezTo>
                    <a:cubicBezTo>
                      <a:pt x="11" y="5"/>
                      <a:pt x="11" y="5"/>
                      <a:pt x="10" y="5"/>
                    </a:cubicBezTo>
                    <a:cubicBezTo>
                      <a:pt x="9" y="5"/>
                      <a:pt x="9" y="5"/>
                      <a:pt x="8" y="4"/>
                    </a:cubicBezTo>
                    <a:cubicBezTo>
                      <a:pt x="8" y="4"/>
                      <a:pt x="8" y="3"/>
                      <a:pt x="8" y="3"/>
                    </a:cubicBezTo>
                    <a:close/>
                    <a:moveTo>
                      <a:pt x="6" y="27"/>
                    </a:moveTo>
                    <a:cubicBezTo>
                      <a:pt x="6" y="27"/>
                      <a:pt x="6" y="26"/>
                      <a:pt x="6" y="26"/>
                    </a:cubicBezTo>
                    <a:cubicBezTo>
                      <a:pt x="7" y="25"/>
                      <a:pt x="8" y="25"/>
                      <a:pt x="8" y="25"/>
                    </a:cubicBezTo>
                    <a:cubicBezTo>
                      <a:pt x="9" y="25"/>
                      <a:pt x="10" y="25"/>
                      <a:pt x="10" y="26"/>
                    </a:cubicBezTo>
                    <a:cubicBezTo>
                      <a:pt x="10" y="26"/>
                      <a:pt x="11" y="27"/>
                      <a:pt x="11" y="27"/>
                    </a:cubicBezTo>
                    <a:cubicBezTo>
                      <a:pt x="11" y="28"/>
                      <a:pt x="10" y="29"/>
                      <a:pt x="10" y="29"/>
                    </a:cubicBezTo>
                    <a:cubicBezTo>
                      <a:pt x="9" y="30"/>
                      <a:pt x="9" y="30"/>
                      <a:pt x="8" y="30"/>
                    </a:cubicBezTo>
                    <a:cubicBezTo>
                      <a:pt x="7" y="30"/>
                      <a:pt x="7" y="30"/>
                      <a:pt x="6" y="29"/>
                    </a:cubicBezTo>
                    <a:cubicBezTo>
                      <a:pt x="6" y="29"/>
                      <a:pt x="6" y="28"/>
                      <a:pt x="6" y="27"/>
                    </a:cubicBezTo>
                    <a:close/>
                    <a:moveTo>
                      <a:pt x="14" y="3"/>
                    </a:moveTo>
                    <a:cubicBezTo>
                      <a:pt x="14" y="2"/>
                      <a:pt x="14" y="1"/>
                      <a:pt x="15" y="1"/>
                    </a:cubicBezTo>
                    <a:cubicBezTo>
                      <a:pt x="15" y="0"/>
                      <a:pt x="16" y="0"/>
                      <a:pt x="17" y="0"/>
                    </a:cubicBezTo>
                    <a:cubicBezTo>
                      <a:pt x="17" y="0"/>
                      <a:pt x="18" y="0"/>
                      <a:pt x="18" y="1"/>
                    </a:cubicBezTo>
                    <a:cubicBezTo>
                      <a:pt x="19" y="1"/>
                      <a:pt x="19" y="2"/>
                      <a:pt x="19" y="3"/>
                    </a:cubicBezTo>
                    <a:cubicBezTo>
                      <a:pt x="19" y="3"/>
                      <a:pt x="19" y="4"/>
                      <a:pt x="18" y="4"/>
                    </a:cubicBezTo>
                    <a:cubicBezTo>
                      <a:pt x="18" y="5"/>
                      <a:pt x="17" y="5"/>
                      <a:pt x="16" y="5"/>
                    </a:cubicBezTo>
                    <a:cubicBezTo>
                      <a:pt x="16" y="5"/>
                      <a:pt x="15" y="5"/>
                      <a:pt x="15" y="4"/>
                    </a:cubicBezTo>
                    <a:cubicBezTo>
                      <a:pt x="14" y="4"/>
                      <a:pt x="14" y="3"/>
                      <a:pt x="14" y="3"/>
                    </a:cubicBezTo>
                    <a:close/>
                    <a:moveTo>
                      <a:pt x="12" y="27"/>
                    </a:moveTo>
                    <a:cubicBezTo>
                      <a:pt x="12" y="27"/>
                      <a:pt x="12" y="26"/>
                      <a:pt x="13" y="26"/>
                    </a:cubicBezTo>
                    <a:cubicBezTo>
                      <a:pt x="13" y="25"/>
                      <a:pt x="14" y="25"/>
                      <a:pt x="14" y="25"/>
                    </a:cubicBezTo>
                    <a:cubicBezTo>
                      <a:pt x="15" y="25"/>
                      <a:pt x="16" y="25"/>
                      <a:pt x="16" y="26"/>
                    </a:cubicBezTo>
                    <a:cubicBezTo>
                      <a:pt x="17" y="26"/>
                      <a:pt x="17" y="27"/>
                      <a:pt x="17" y="27"/>
                    </a:cubicBezTo>
                    <a:cubicBezTo>
                      <a:pt x="17" y="28"/>
                      <a:pt x="17" y="29"/>
                      <a:pt x="16" y="29"/>
                    </a:cubicBezTo>
                    <a:cubicBezTo>
                      <a:pt x="16" y="30"/>
                      <a:pt x="15" y="30"/>
                      <a:pt x="14" y="30"/>
                    </a:cubicBezTo>
                    <a:cubicBezTo>
                      <a:pt x="14" y="30"/>
                      <a:pt x="13" y="30"/>
                      <a:pt x="13" y="29"/>
                    </a:cubicBezTo>
                    <a:cubicBezTo>
                      <a:pt x="12" y="29"/>
                      <a:pt x="12" y="28"/>
                      <a:pt x="12" y="27"/>
                    </a:cubicBezTo>
                    <a:close/>
                    <a:moveTo>
                      <a:pt x="20" y="9"/>
                    </a:moveTo>
                    <a:cubicBezTo>
                      <a:pt x="20" y="8"/>
                      <a:pt x="20" y="8"/>
                      <a:pt x="21" y="7"/>
                    </a:cubicBezTo>
                    <a:cubicBezTo>
                      <a:pt x="21" y="7"/>
                      <a:pt x="22" y="6"/>
                      <a:pt x="22" y="6"/>
                    </a:cubicBezTo>
                    <a:cubicBezTo>
                      <a:pt x="23" y="6"/>
                      <a:pt x="24" y="7"/>
                      <a:pt x="24" y="7"/>
                    </a:cubicBezTo>
                    <a:cubicBezTo>
                      <a:pt x="25" y="8"/>
                      <a:pt x="25" y="8"/>
                      <a:pt x="25" y="9"/>
                    </a:cubicBezTo>
                    <a:cubicBezTo>
                      <a:pt x="25" y="9"/>
                      <a:pt x="24" y="10"/>
                      <a:pt x="24" y="11"/>
                    </a:cubicBezTo>
                    <a:cubicBezTo>
                      <a:pt x="23" y="11"/>
                      <a:pt x="23" y="11"/>
                      <a:pt x="22" y="11"/>
                    </a:cubicBezTo>
                    <a:cubicBezTo>
                      <a:pt x="21" y="11"/>
                      <a:pt x="21" y="11"/>
                      <a:pt x="20" y="11"/>
                    </a:cubicBezTo>
                    <a:cubicBezTo>
                      <a:pt x="20" y="10"/>
                      <a:pt x="20" y="9"/>
                      <a:pt x="20" y="9"/>
                    </a:cubicBezTo>
                    <a:close/>
                    <a:moveTo>
                      <a:pt x="19" y="15"/>
                    </a:moveTo>
                    <a:cubicBezTo>
                      <a:pt x="19" y="14"/>
                      <a:pt x="20" y="14"/>
                      <a:pt x="20" y="13"/>
                    </a:cubicBezTo>
                    <a:cubicBezTo>
                      <a:pt x="21" y="13"/>
                      <a:pt x="21" y="13"/>
                      <a:pt x="22" y="13"/>
                    </a:cubicBezTo>
                    <a:cubicBezTo>
                      <a:pt x="23" y="13"/>
                      <a:pt x="23" y="13"/>
                      <a:pt x="24" y="13"/>
                    </a:cubicBezTo>
                    <a:cubicBezTo>
                      <a:pt x="24" y="14"/>
                      <a:pt x="24" y="14"/>
                      <a:pt x="24" y="15"/>
                    </a:cubicBezTo>
                    <a:cubicBezTo>
                      <a:pt x="24" y="16"/>
                      <a:pt x="24" y="16"/>
                      <a:pt x="23" y="17"/>
                    </a:cubicBezTo>
                    <a:cubicBezTo>
                      <a:pt x="23" y="17"/>
                      <a:pt x="22" y="17"/>
                      <a:pt x="21" y="17"/>
                    </a:cubicBezTo>
                    <a:cubicBezTo>
                      <a:pt x="21" y="17"/>
                      <a:pt x="20" y="17"/>
                      <a:pt x="20" y="17"/>
                    </a:cubicBezTo>
                    <a:cubicBezTo>
                      <a:pt x="19" y="16"/>
                      <a:pt x="19" y="16"/>
                      <a:pt x="19" y="15"/>
                    </a:cubicBezTo>
                    <a:close/>
                    <a:moveTo>
                      <a:pt x="19" y="21"/>
                    </a:moveTo>
                    <a:cubicBezTo>
                      <a:pt x="19" y="21"/>
                      <a:pt x="19" y="20"/>
                      <a:pt x="19" y="20"/>
                    </a:cubicBezTo>
                    <a:cubicBezTo>
                      <a:pt x="20" y="19"/>
                      <a:pt x="21" y="19"/>
                      <a:pt x="21" y="19"/>
                    </a:cubicBezTo>
                    <a:cubicBezTo>
                      <a:pt x="22" y="19"/>
                      <a:pt x="22" y="19"/>
                      <a:pt x="23" y="20"/>
                    </a:cubicBezTo>
                    <a:cubicBezTo>
                      <a:pt x="23" y="20"/>
                      <a:pt x="24" y="21"/>
                      <a:pt x="23" y="21"/>
                    </a:cubicBezTo>
                    <a:cubicBezTo>
                      <a:pt x="23" y="22"/>
                      <a:pt x="23" y="23"/>
                      <a:pt x="23" y="23"/>
                    </a:cubicBezTo>
                    <a:cubicBezTo>
                      <a:pt x="22" y="23"/>
                      <a:pt x="21" y="24"/>
                      <a:pt x="21" y="24"/>
                    </a:cubicBezTo>
                    <a:cubicBezTo>
                      <a:pt x="20" y="24"/>
                      <a:pt x="20" y="23"/>
                      <a:pt x="19" y="23"/>
                    </a:cubicBezTo>
                    <a:cubicBezTo>
                      <a:pt x="19" y="23"/>
                      <a:pt x="18" y="22"/>
                      <a:pt x="19" y="21"/>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1" name="Freeform 396"/>
              <p:cNvSpPr>
                <a:spLocks noEditPoints="1"/>
              </p:cNvSpPr>
              <p:nvPr/>
            </p:nvSpPr>
            <p:spPr bwMode="auto">
              <a:xfrm>
                <a:off x="6279" y="1833"/>
                <a:ext cx="45" cy="42"/>
              </a:xfrm>
              <a:custGeom>
                <a:avLst/>
                <a:gdLst>
                  <a:gd name="T0" fmla="*/ 3 w 32"/>
                  <a:gd name="T1" fmla="*/ 1 h 30"/>
                  <a:gd name="T2" fmla="*/ 7 w 32"/>
                  <a:gd name="T3" fmla="*/ 1 h 30"/>
                  <a:gd name="T4" fmla="*/ 7 w 32"/>
                  <a:gd name="T5" fmla="*/ 4 h 30"/>
                  <a:gd name="T6" fmla="*/ 3 w 32"/>
                  <a:gd name="T7" fmla="*/ 4 h 30"/>
                  <a:gd name="T8" fmla="*/ 2 w 32"/>
                  <a:gd name="T9" fmla="*/ 9 h 30"/>
                  <a:gd name="T10" fmla="*/ 5 w 32"/>
                  <a:gd name="T11" fmla="*/ 6 h 30"/>
                  <a:gd name="T12" fmla="*/ 7 w 32"/>
                  <a:gd name="T13" fmla="*/ 9 h 30"/>
                  <a:gd name="T14" fmla="*/ 4 w 32"/>
                  <a:gd name="T15" fmla="*/ 11 h 30"/>
                  <a:gd name="T16" fmla="*/ 2 w 32"/>
                  <a:gd name="T17" fmla="*/ 9 h 30"/>
                  <a:gd name="T18" fmla="*/ 2 w 32"/>
                  <a:gd name="T19" fmla="*/ 13 h 30"/>
                  <a:gd name="T20" fmla="*/ 6 w 32"/>
                  <a:gd name="T21" fmla="*/ 13 h 30"/>
                  <a:gd name="T22" fmla="*/ 5 w 32"/>
                  <a:gd name="T23" fmla="*/ 17 h 30"/>
                  <a:gd name="T24" fmla="*/ 2 w 32"/>
                  <a:gd name="T25" fmla="*/ 17 h 30"/>
                  <a:gd name="T26" fmla="*/ 1 w 32"/>
                  <a:gd name="T27" fmla="*/ 21 h 30"/>
                  <a:gd name="T28" fmla="*/ 3 w 32"/>
                  <a:gd name="T29" fmla="*/ 19 h 30"/>
                  <a:gd name="T30" fmla="*/ 6 w 32"/>
                  <a:gd name="T31" fmla="*/ 21 h 30"/>
                  <a:gd name="T32" fmla="*/ 3 w 32"/>
                  <a:gd name="T33" fmla="*/ 24 h 30"/>
                  <a:gd name="T34" fmla="*/ 1 w 32"/>
                  <a:gd name="T35" fmla="*/ 21 h 30"/>
                  <a:gd name="T36" fmla="*/ 1 w 32"/>
                  <a:gd name="T37" fmla="*/ 26 h 30"/>
                  <a:gd name="T38" fmla="*/ 5 w 32"/>
                  <a:gd name="T39" fmla="*/ 26 h 30"/>
                  <a:gd name="T40" fmla="*/ 4 w 32"/>
                  <a:gd name="T41" fmla="*/ 29 h 30"/>
                  <a:gd name="T42" fmla="*/ 1 w 32"/>
                  <a:gd name="T43" fmla="*/ 29 h 30"/>
                  <a:gd name="T44" fmla="*/ 8 w 32"/>
                  <a:gd name="T45" fmla="*/ 9 h 30"/>
                  <a:gd name="T46" fmla="*/ 11 w 32"/>
                  <a:gd name="T47" fmla="*/ 6 h 30"/>
                  <a:gd name="T48" fmla="*/ 13 w 32"/>
                  <a:gd name="T49" fmla="*/ 9 h 30"/>
                  <a:gd name="T50" fmla="*/ 10 w 32"/>
                  <a:gd name="T51" fmla="*/ 11 h 30"/>
                  <a:gd name="T52" fmla="*/ 8 w 32"/>
                  <a:gd name="T53" fmla="*/ 9 h 30"/>
                  <a:gd name="T54" fmla="*/ 15 w 32"/>
                  <a:gd name="T55" fmla="*/ 13 h 30"/>
                  <a:gd name="T56" fmla="*/ 18 w 32"/>
                  <a:gd name="T57" fmla="*/ 13 h 30"/>
                  <a:gd name="T58" fmla="*/ 18 w 32"/>
                  <a:gd name="T59" fmla="*/ 17 h 30"/>
                  <a:gd name="T60" fmla="*/ 14 w 32"/>
                  <a:gd name="T61" fmla="*/ 17 h 30"/>
                  <a:gd name="T62" fmla="*/ 21 w 32"/>
                  <a:gd name="T63" fmla="*/ 9 h 30"/>
                  <a:gd name="T64" fmla="*/ 23 w 32"/>
                  <a:gd name="T65" fmla="*/ 6 h 30"/>
                  <a:gd name="T66" fmla="*/ 26 w 32"/>
                  <a:gd name="T67" fmla="*/ 9 h 30"/>
                  <a:gd name="T68" fmla="*/ 23 w 32"/>
                  <a:gd name="T69" fmla="*/ 11 h 30"/>
                  <a:gd name="T70" fmla="*/ 21 w 32"/>
                  <a:gd name="T71" fmla="*/ 9 h 30"/>
                  <a:gd name="T72" fmla="*/ 28 w 32"/>
                  <a:gd name="T73" fmla="*/ 1 h 30"/>
                  <a:gd name="T74" fmla="*/ 32 w 32"/>
                  <a:gd name="T75" fmla="*/ 1 h 30"/>
                  <a:gd name="T76" fmla="*/ 31 w 32"/>
                  <a:gd name="T77" fmla="*/ 4 h 30"/>
                  <a:gd name="T78" fmla="*/ 28 w 32"/>
                  <a:gd name="T79" fmla="*/ 4 h 30"/>
                  <a:gd name="T80" fmla="*/ 27 w 32"/>
                  <a:gd name="T81" fmla="*/ 9 h 30"/>
                  <a:gd name="T82" fmla="*/ 30 w 32"/>
                  <a:gd name="T83" fmla="*/ 6 h 30"/>
                  <a:gd name="T84" fmla="*/ 32 w 32"/>
                  <a:gd name="T85" fmla="*/ 9 h 30"/>
                  <a:gd name="T86" fmla="*/ 29 w 32"/>
                  <a:gd name="T87" fmla="*/ 11 h 30"/>
                  <a:gd name="T88" fmla="*/ 27 w 32"/>
                  <a:gd name="T89" fmla="*/ 9 h 30"/>
                  <a:gd name="T90" fmla="*/ 27 w 32"/>
                  <a:gd name="T91" fmla="*/ 13 h 30"/>
                  <a:gd name="T92" fmla="*/ 31 w 32"/>
                  <a:gd name="T93" fmla="*/ 13 h 30"/>
                  <a:gd name="T94" fmla="*/ 30 w 32"/>
                  <a:gd name="T95" fmla="*/ 17 h 30"/>
                  <a:gd name="T96" fmla="*/ 27 w 32"/>
                  <a:gd name="T97" fmla="*/ 17 h 30"/>
                  <a:gd name="T98" fmla="*/ 26 w 32"/>
                  <a:gd name="T99" fmla="*/ 21 h 30"/>
                  <a:gd name="T100" fmla="*/ 28 w 32"/>
                  <a:gd name="T101" fmla="*/ 19 h 30"/>
                  <a:gd name="T102" fmla="*/ 31 w 32"/>
                  <a:gd name="T103" fmla="*/ 21 h 30"/>
                  <a:gd name="T104" fmla="*/ 28 w 32"/>
                  <a:gd name="T105" fmla="*/ 24 h 30"/>
                  <a:gd name="T106" fmla="*/ 26 w 32"/>
                  <a:gd name="T107" fmla="*/ 21 h 30"/>
                  <a:gd name="T108" fmla="*/ 26 w 32"/>
                  <a:gd name="T109" fmla="*/ 26 h 30"/>
                  <a:gd name="T110" fmla="*/ 30 w 32"/>
                  <a:gd name="T111" fmla="*/ 26 h 30"/>
                  <a:gd name="T112" fmla="*/ 29 w 32"/>
                  <a:gd name="T113" fmla="*/ 29 h 30"/>
                  <a:gd name="T114" fmla="*/ 26 w 32"/>
                  <a:gd name="T11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 h="30">
                    <a:moveTo>
                      <a:pt x="2" y="3"/>
                    </a:moveTo>
                    <a:cubicBezTo>
                      <a:pt x="2" y="2"/>
                      <a:pt x="3" y="1"/>
                      <a:pt x="3" y="1"/>
                    </a:cubicBezTo>
                    <a:cubicBezTo>
                      <a:pt x="4" y="0"/>
                      <a:pt x="4" y="0"/>
                      <a:pt x="5" y="0"/>
                    </a:cubicBezTo>
                    <a:cubicBezTo>
                      <a:pt x="6" y="0"/>
                      <a:pt x="6" y="0"/>
                      <a:pt x="7" y="1"/>
                    </a:cubicBezTo>
                    <a:cubicBezTo>
                      <a:pt x="7" y="1"/>
                      <a:pt x="7" y="2"/>
                      <a:pt x="7" y="3"/>
                    </a:cubicBezTo>
                    <a:cubicBezTo>
                      <a:pt x="7" y="3"/>
                      <a:pt x="7" y="4"/>
                      <a:pt x="7" y="4"/>
                    </a:cubicBezTo>
                    <a:cubicBezTo>
                      <a:pt x="6" y="5"/>
                      <a:pt x="5" y="5"/>
                      <a:pt x="5" y="5"/>
                    </a:cubicBezTo>
                    <a:cubicBezTo>
                      <a:pt x="4" y="5"/>
                      <a:pt x="4" y="5"/>
                      <a:pt x="3" y="4"/>
                    </a:cubicBezTo>
                    <a:cubicBezTo>
                      <a:pt x="3" y="4"/>
                      <a:pt x="2" y="3"/>
                      <a:pt x="2" y="3"/>
                    </a:cubicBezTo>
                    <a:close/>
                    <a:moveTo>
                      <a:pt x="2" y="9"/>
                    </a:moveTo>
                    <a:cubicBezTo>
                      <a:pt x="2" y="8"/>
                      <a:pt x="2" y="8"/>
                      <a:pt x="3" y="7"/>
                    </a:cubicBezTo>
                    <a:cubicBezTo>
                      <a:pt x="3" y="7"/>
                      <a:pt x="4" y="6"/>
                      <a:pt x="5" y="6"/>
                    </a:cubicBezTo>
                    <a:cubicBezTo>
                      <a:pt x="5" y="6"/>
                      <a:pt x="6" y="7"/>
                      <a:pt x="6" y="7"/>
                    </a:cubicBezTo>
                    <a:cubicBezTo>
                      <a:pt x="7" y="8"/>
                      <a:pt x="7" y="8"/>
                      <a:pt x="7" y="9"/>
                    </a:cubicBezTo>
                    <a:cubicBezTo>
                      <a:pt x="7" y="9"/>
                      <a:pt x="7" y="10"/>
                      <a:pt x="6" y="11"/>
                    </a:cubicBezTo>
                    <a:cubicBezTo>
                      <a:pt x="6" y="11"/>
                      <a:pt x="5" y="11"/>
                      <a:pt x="4" y="11"/>
                    </a:cubicBezTo>
                    <a:cubicBezTo>
                      <a:pt x="4" y="11"/>
                      <a:pt x="3" y="11"/>
                      <a:pt x="3" y="11"/>
                    </a:cubicBezTo>
                    <a:cubicBezTo>
                      <a:pt x="2" y="10"/>
                      <a:pt x="2" y="9"/>
                      <a:pt x="2" y="9"/>
                    </a:cubicBezTo>
                    <a:close/>
                    <a:moveTo>
                      <a:pt x="1" y="15"/>
                    </a:moveTo>
                    <a:cubicBezTo>
                      <a:pt x="1" y="14"/>
                      <a:pt x="2" y="14"/>
                      <a:pt x="2" y="13"/>
                    </a:cubicBezTo>
                    <a:cubicBezTo>
                      <a:pt x="3" y="13"/>
                      <a:pt x="3" y="13"/>
                      <a:pt x="4" y="13"/>
                    </a:cubicBezTo>
                    <a:cubicBezTo>
                      <a:pt x="5" y="13"/>
                      <a:pt x="5" y="13"/>
                      <a:pt x="6" y="13"/>
                    </a:cubicBezTo>
                    <a:cubicBezTo>
                      <a:pt x="6" y="14"/>
                      <a:pt x="6" y="14"/>
                      <a:pt x="6" y="15"/>
                    </a:cubicBezTo>
                    <a:cubicBezTo>
                      <a:pt x="6" y="16"/>
                      <a:pt x="6" y="16"/>
                      <a:pt x="5" y="17"/>
                    </a:cubicBezTo>
                    <a:cubicBezTo>
                      <a:pt x="5" y="17"/>
                      <a:pt x="4" y="17"/>
                      <a:pt x="4" y="17"/>
                    </a:cubicBezTo>
                    <a:cubicBezTo>
                      <a:pt x="3" y="17"/>
                      <a:pt x="2" y="17"/>
                      <a:pt x="2" y="17"/>
                    </a:cubicBezTo>
                    <a:cubicBezTo>
                      <a:pt x="1" y="16"/>
                      <a:pt x="1" y="16"/>
                      <a:pt x="1" y="15"/>
                    </a:cubicBezTo>
                    <a:close/>
                    <a:moveTo>
                      <a:pt x="1" y="21"/>
                    </a:moveTo>
                    <a:cubicBezTo>
                      <a:pt x="1" y="21"/>
                      <a:pt x="1" y="20"/>
                      <a:pt x="2" y="20"/>
                    </a:cubicBezTo>
                    <a:cubicBezTo>
                      <a:pt x="2" y="19"/>
                      <a:pt x="3" y="19"/>
                      <a:pt x="3" y="19"/>
                    </a:cubicBezTo>
                    <a:cubicBezTo>
                      <a:pt x="4" y="19"/>
                      <a:pt x="5" y="19"/>
                      <a:pt x="5" y="20"/>
                    </a:cubicBezTo>
                    <a:cubicBezTo>
                      <a:pt x="6" y="20"/>
                      <a:pt x="6" y="21"/>
                      <a:pt x="6" y="21"/>
                    </a:cubicBezTo>
                    <a:cubicBezTo>
                      <a:pt x="6" y="22"/>
                      <a:pt x="5" y="23"/>
                      <a:pt x="5" y="23"/>
                    </a:cubicBezTo>
                    <a:cubicBezTo>
                      <a:pt x="4" y="23"/>
                      <a:pt x="4" y="24"/>
                      <a:pt x="3" y="24"/>
                    </a:cubicBezTo>
                    <a:cubicBezTo>
                      <a:pt x="2" y="24"/>
                      <a:pt x="2" y="23"/>
                      <a:pt x="1" y="23"/>
                    </a:cubicBezTo>
                    <a:cubicBezTo>
                      <a:pt x="1" y="23"/>
                      <a:pt x="1" y="22"/>
                      <a:pt x="1" y="21"/>
                    </a:cubicBezTo>
                    <a:close/>
                    <a:moveTo>
                      <a:pt x="0" y="27"/>
                    </a:moveTo>
                    <a:cubicBezTo>
                      <a:pt x="0" y="27"/>
                      <a:pt x="1" y="26"/>
                      <a:pt x="1" y="26"/>
                    </a:cubicBezTo>
                    <a:cubicBezTo>
                      <a:pt x="2" y="25"/>
                      <a:pt x="2" y="25"/>
                      <a:pt x="3" y="25"/>
                    </a:cubicBezTo>
                    <a:cubicBezTo>
                      <a:pt x="4" y="25"/>
                      <a:pt x="4" y="25"/>
                      <a:pt x="5" y="26"/>
                    </a:cubicBezTo>
                    <a:cubicBezTo>
                      <a:pt x="5" y="26"/>
                      <a:pt x="5" y="27"/>
                      <a:pt x="5" y="27"/>
                    </a:cubicBezTo>
                    <a:cubicBezTo>
                      <a:pt x="5" y="28"/>
                      <a:pt x="5" y="29"/>
                      <a:pt x="4" y="29"/>
                    </a:cubicBezTo>
                    <a:cubicBezTo>
                      <a:pt x="4" y="30"/>
                      <a:pt x="3" y="30"/>
                      <a:pt x="3" y="30"/>
                    </a:cubicBezTo>
                    <a:cubicBezTo>
                      <a:pt x="2" y="30"/>
                      <a:pt x="1" y="30"/>
                      <a:pt x="1" y="29"/>
                    </a:cubicBezTo>
                    <a:cubicBezTo>
                      <a:pt x="1" y="29"/>
                      <a:pt x="0" y="28"/>
                      <a:pt x="0" y="27"/>
                    </a:cubicBezTo>
                    <a:close/>
                    <a:moveTo>
                      <a:pt x="8" y="9"/>
                    </a:moveTo>
                    <a:cubicBezTo>
                      <a:pt x="8" y="8"/>
                      <a:pt x="9" y="8"/>
                      <a:pt x="9" y="7"/>
                    </a:cubicBezTo>
                    <a:cubicBezTo>
                      <a:pt x="10" y="7"/>
                      <a:pt x="10" y="6"/>
                      <a:pt x="11" y="6"/>
                    </a:cubicBezTo>
                    <a:cubicBezTo>
                      <a:pt x="12" y="6"/>
                      <a:pt x="12" y="7"/>
                      <a:pt x="13" y="7"/>
                    </a:cubicBezTo>
                    <a:cubicBezTo>
                      <a:pt x="13" y="8"/>
                      <a:pt x="13" y="8"/>
                      <a:pt x="13" y="9"/>
                    </a:cubicBezTo>
                    <a:cubicBezTo>
                      <a:pt x="13" y="9"/>
                      <a:pt x="13" y="10"/>
                      <a:pt x="12" y="11"/>
                    </a:cubicBezTo>
                    <a:cubicBezTo>
                      <a:pt x="12" y="11"/>
                      <a:pt x="11" y="11"/>
                      <a:pt x="10" y="11"/>
                    </a:cubicBezTo>
                    <a:cubicBezTo>
                      <a:pt x="10" y="11"/>
                      <a:pt x="9" y="11"/>
                      <a:pt x="9" y="11"/>
                    </a:cubicBezTo>
                    <a:cubicBezTo>
                      <a:pt x="8" y="10"/>
                      <a:pt x="8" y="9"/>
                      <a:pt x="8" y="9"/>
                    </a:cubicBezTo>
                    <a:close/>
                    <a:moveTo>
                      <a:pt x="14" y="15"/>
                    </a:moveTo>
                    <a:cubicBezTo>
                      <a:pt x="14" y="14"/>
                      <a:pt x="14" y="14"/>
                      <a:pt x="15" y="13"/>
                    </a:cubicBezTo>
                    <a:cubicBezTo>
                      <a:pt x="15" y="13"/>
                      <a:pt x="16" y="13"/>
                      <a:pt x="17" y="13"/>
                    </a:cubicBezTo>
                    <a:cubicBezTo>
                      <a:pt x="17" y="13"/>
                      <a:pt x="18" y="13"/>
                      <a:pt x="18" y="13"/>
                    </a:cubicBezTo>
                    <a:cubicBezTo>
                      <a:pt x="19" y="14"/>
                      <a:pt x="19" y="14"/>
                      <a:pt x="19" y="15"/>
                    </a:cubicBezTo>
                    <a:cubicBezTo>
                      <a:pt x="19" y="16"/>
                      <a:pt x="18" y="16"/>
                      <a:pt x="18" y="17"/>
                    </a:cubicBezTo>
                    <a:cubicBezTo>
                      <a:pt x="17" y="17"/>
                      <a:pt x="17" y="17"/>
                      <a:pt x="16" y="17"/>
                    </a:cubicBezTo>
                    <a:cubicBezTo>
                      <a:pt x="15" y="17"/>
                      <a:pt x="15" y="17"/>
                      <a:pt x="14" y="17"/>
                    </a:cubicBezTo>
                    <a:cubicBezTo>
                      <a:pt x="14" y="16"/>
                      <a:pt x="14" y="16"/>
                      <a:pt x="14" y="15"/>
                    </a:cubicBezTo>
                    <a:close/>
                    <a:moveTo>
                      <a:pt x="21" y="9"/>
                    </a:moveTo>
                    <a:cubicBezTo>
                      <a:pt x="21" y="8"/>
                      <a:pt x="21" y="8"/>
                      <a:pt x="22" y="7"/>
                    </a:cubicBezTo>
                    <a:cubicBezTo>
                      <a:pt x="22" y="7"/>
                      <a:pt x="23" y="6"/>
                      <a:pt x="23" y="6"/>
                    </a:cubicBezTo>
                    <a:cubicBezTo>
                      <a:pt x="24" y="6"/>
                      <a:pt x="25" y="7"/>
                      <a:pt x="25" y="7"/>
                    </a:cubicBezTo>
                    <a:cubicBezTo>
                      <a:pt x="26" y="8"/>
                      <a:pt x="26" y="8"/>
                      <a:pt x="26" y="9"/>
                    </a:cubicBezTo>
                    <a:cubicBezTo>
                      <a:pt x="26" y="9"/>
                      <a:pt x="25" y="10"/>
                      <a:pt x="25" y="11"/>
                    </a:cubicBezTo>
                    <a:cubicBezTo>
                      <a:pt x="24" y="11"/>
                      <a:pt x="24" y="11"/>
                      <a:pt x="23" y="11"/>
                    </a:cubicBezTo>
                    <a:cubicBezTo>
                      <a:pt x="22" y="11"/>
                      <a:pt x="22" y="11"/>
                      <a:pt x="21" y="11"/>
                    </a:cubicBezTo>
                    <a:cubicBezTo>
                      <a:pt x="21" y="10"/>
                      <a:pt x="21" y="9"/>
                      <a:pt x="21" y="9"/>
                    </a:cubicBezTo>
                    <a:close/>
                    <a:moveTo>
                      <a:pt x="27" y="3"/>
                    </a:moveTo>
                    <a:cubicBezTo>
                      <a:pt x="27" y="2"/>
                      <a:pt x="28" y="1"/>
                      <a:pt x="28" y="1"/>
                    </a:cubicBezTo>
                    <a:cubicBezTo>
                      <a:pt x="29" y="0"/>
                      <a:pt x="29" y="0"/>
                      <a:pt x="30" y="0"/>
                    </a:cubicBezTo>
                    <a:cubicBezTo>
                      <a:pt x="31" y="0"/>
                      <a:pt x="31" y="0"/>
                      <a:pt x="32" y="1"/>
                    </a:cubicBezTo>
                    <a:cubicBezTo>
                      <a:pt x="32" y="1"/>
                      <a:pt x="32" y="2"/>
                      <a:pt x="32" y="3"/>
                    </a:cubicBezTo>
                    <a:cubicBezTo>
                      <a:pt x="32" y="3"/>
                      <a:pt x="32" y="4"/>
                      <a:pt x="31" y="4"/>
                    </a:cubicBezTo>
                    <a:cubicBezTo>
                      <a:pt x="31" y="5"/>
                      <a:pt x="30" y="5"/>
                      <a:pt x="30" y="5"/>
                    </a:cubicBezTo>
                    <a:cubicBezTo>
                      <a:pt x="29" y="5"/>
                      <a:pt x="28" y="5"/>
                      <a:pt x="28" y="4"/>
                    </a:cubicBezTo>
                    <a:cubicBezTo>
                      <a:pt x="28" y="4"/>
                      <a:pt x="27" y="3"/>
                      <a:pt x="27" y="3"/>
                    </a:cubicBezTo>
                    <a:close/>
                    <a:moveTo>
                      <a:pt x="27" y="9"/>
                    </a:moveTo>
                    <a:cubicBezTo>
                      <a:pt x="27" y="8"/>
                      <a:pt x="27" y="8"/>
                      <a:pt x="28" y="7"/>
                    </a:cubicBezTo>
                    <a:cubicBezTo>
                      <a:pt x="28" y="7"/>
                      <a:pt x="29" y="6"/>
                      <a:pt x="30" y="6"/>
                    </a:cubicBezTo>
                    <a:cubicBezTo>
                      <a:pt x="30" y="6"/>
                      <a:pt x="31" y="7"/>
                      <a:pt x="31" y="7"/>
                    </a:cubicBezTo>
                    <a:cubicBezTo>
                      <a:pt x="32" y="8"/>
                      <a:pt x="32" y="8"/>
                      <a:pt x="32" y="9"/>
                    </a:cubicBezTo>
                    <a:cubicBezTo>
                      <a:pt x="32" y="9"/>
                      <a:pt x="32" y="10"/>
                      <a:pt x="31" y="11"/>
                    </a:cubicBezTo>
                    <a:cubicBezTo>
                      <a:pt x="30" y="11"/>
                      <a:pt x="30" y="11"/>
                      <a:pt x="29" y="11"/>
                    </a:cubicBezTo>
                    <a:cubicBezTo>
                      <a:pt x="28" y="11"/>
                      <a:pt x="28" y="11"/>
                      <a:pt x="27" y="11"/>
                    </a:cubicBezTo>
                    <a:cubicBezTo>
                      <a:pt x="27" y="10"/>
                      <a:pt x="27" y="9"/>
                      <a:pt x="27" y="9"/>
                    </a:cubicBezTo>
                    <a:close/>
                    <a:moveTo>
                      <a:pt x="26" y="15"/>
                    </a:moveTo>
                    <a:cubicBezTo>
                      <a:pt x="26" y="14"/>
                      <a:pt x="27" y="14"/>
                      <a:pt x="27" y="13"/>
                    </a:cubicBezTo>
                    <a:cubicBezTo>
                      <a:pt x="28" y="13"/>
                      <a:pt x="28" y="13"/>
                      <a:pt x="29" y="13"/>
                    </a:cubicBezTo>
                    <a:cubicBezTo>
                      <a:pt x="30" y="13"/>
                      <a:pt x="30" y="13"/>
                      <a:pt x="31" y="13"/>
                    </a:cubicBezTo>
                    <a:cubicBezTo>
                      <a:pt x="31" y="14"/>
                      <a:pt x="31" y="14"/>
                      <a:pt x="31" y="15"/>
                    </a:cubicBezTo>
                    <a:cubicBezTo>
                      <a:pt x="31" y="16"/>
                      <a:pt x="31" y="16"/>
                      <a:pt x="30" y="17"/>
                    </a:cubicBezTo>
                    <a:cubicBezTo>
                      <a:pt x="30" y="17"/>
                      <a:pt x="29" y="17"/>
                      <a:pt x="28" y="17"/>
                    </a:cubicBezTo>
                    <a:cubicBezTo>
                      <a:pt x="28" y="17"/>
                      <a:pt x="27" y="17"/>
                      <a:pt x="27" y="17"/>
                    </a:cubicBezTo>
                    <a:cubicBezTo>
                      <a:pt x="26" y="16"/>
                      <a:pt x="26" y="16"/>
                      <a:pt x="26" y="15"/>
                    </a:cubicBezTo>
                    <a:close/>
                    <a:moveTo>
                      <a:pt x="26" y="21"/>
                    </a:moveTo>
                    <a:cubicBezTo>
                      <a:pt x="26" y="21"/>
                      <a:pt x="26" y="20"/>
                      <a:pt x="27" y="20"/>
                    </a:cubicBezTo>
                    <a:cubicBezTo>
                      <a:pt x="27" y="19"/>
                      <a:pt x="28" y="19"/>
                      <a:pt x="28" y="19"/>
                    </a:cubicBezTo>
                    <a:cubicBezTo>
                      <a:pt x="29" y="19"/>
                      <a:pt x="30" y="19"/>
                      <a:pt x="30" y="20"/>
                    </a:cubicBezTo>
                    <a:cubicBezTo>
                      <a:pt x="30" y="20"/>
                      <a:pt x="31" y="21"/>
                      <a:pt x="31" y="21"/>
                    </a:cubicBezTo>
                    <a:cubicBezTo>
                      <a:pt x="31" y="22"/>
                      <a:pt x="30" y="23"/>
                      <a:pt x="30" y="23"/>
                    </a:cubicBezTo>
                    <a:cubicBezTo>
                      <a:pt x="29" y="23"/>
                      <a:pt x="29" y="24"/>
                      <a:pt x="28" y="24"/>
                    </a:cubicBezTo>
                    <a:cubicBezTo>
                      <a:pt x="27" y="24"/>
                      <a:pt x="27" y="23"/>
                      <a:pt x="26" y="23"/>
                    </a:cubicBezTo>
                    <a:cubicBezTo>
                      <a:pt x="26" y="23"/>
                      <a:pt x="26" y="22"/>
                      <a:pt x="26" y="21"/>
                    </a:cubicBezTo>
                    <a:close/>
                    <a:moveTo>
                      <a:pt x="25" y="27"/>
                    </a:moveTo>
                    <a:cubicBezTo>
                      <a:pt x="25" y="27"/>
                      <a:pt x="26" y="26"/>
                      <a:pt x="26" y="26"/>
                    </a:cubicBezTo>
                    <a:cubicBezTo>
                      <a:pt x="27" y="25"/>
                      <a:pt x="27" y="25"/>
                      <a:pt x="28" y="25"/>
                    </a:cubicBezTo>
                    <a:cubicBezTo>
                      <a:pt x="28" y="25"/>
                      <a:pt x="29" y="25"/>
                      <a:pt x="30" y="26"/>
                    </a:cubicBezTo>
                    <a:cubicBezTo>
                      <a:pt x="30" y="26"/>
                      <a:pt x="30" y="27"/>
                      <a:pt x="30" y="27"/>
                    </a:cubicBezTo>
                    <a:cubicBezTo>
                      <a:pt x="30" y="28"/>
                      <a:pt x="30" y="29"/>
                      <a:pt x="29" y="29"/>
                    </a:cubicBezTo>
                    <a:cubicBezTo>
                      <a:pt x="29" y="30"/>
                      <a:pt x="28" y="30"/>
                      <a:pt x="28" y="30"/>
                    </a:cubicBezTo>
                    <a:cubicBezTo>
                      <a:pt x="27" y="30"/>
                      <a:pt x="26" y="30"/>
                      <a:pt x="26" y="29"/>
                    </a:cubicBezTo>
                    <a:cubicBezTo>
                      <a:pt x="25" y="29"/>
                      <a:pt x="25" y="28"/>
                      <a:pt x="25" y="27"/>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2" name="Freeform 397"/>
              <p:cNvSpPr>
                <a:spLocks noEditPoints="1"/>
              </p:cNvSpPr>
              <p:nvPr/>
            </p:nvSpPr>
            <p:spPr bwMode="auto">
              <a:xfrm>
                <a:off x="6327" y="1833"/>
                <a:ext cx="36" cy="42"/>
              </a:xfrm>
              <a:custGeom>
                <a:avLst/>
                <a:gdLst>
                  <a:gd name="T0" fmla="*/ 3 w 26"/>
                  <a:gd name="T1" fmla="*/ 7 h 30"/>
                  <a:gd name="T2" fmla="*/ 6 w 26"/>
                  <a:gd name="T3" fmla="*/ 7 h 30"/>
                  <a:gd name="T4" fmla="*/ 6 w 26"/>
                  <a:gd name="T5" fmla="*/ 11 h 30"/>
                  <a:gd name="T6" fmla="*/ 3 w 26"/>
                  <a:gd name="T7" fmla="*/ 11 h 30"/>
                  <a:gd name="T8" fmla="*/ 1 w 26"/>
                  <a:gd name="T9" fmla="*/ 15 h 30"/>
                  <a:gd name="T10" fmla="*/ 4 w 26"/>
                  <a:gd name="T11" fmla="*/ 13 h 30"/>
                  <a:gd name="T12" fmla="*/ 6 w 26"/>
                  <a:gd name="T13" fmla="*/ 15 h 30"/>
                  <a:gd name="T14" fmla="*/ 4 w 26"/>
                  <a:gd name="T15" fmla="*/ 17 h 30"/>
                  <a:gd name="T16" fmla="*/ 1 w 26"/>
                  <a:gd name="T17" fmla="*/ 15 h 30"/>
                  <a:gd name="T18" fmla="*/ 2 w 26"/>
                  <a:gd name="T19" fmla="*/ 20 h 30"/>
                  <a:gd name="T20" fmla="*/ 5 w 26"/>
                  <a:gd name="T21" fmla="*/ 20 h 30"/>
                  <a:gd name="T22" fmla="*/ 5 w 26"/>
                  <a:gd name="T23" fmla="*/ 23 h 30"/>
                  <a:gd name="T24" fmla="*/ 1 w 26"/>
                  <a:gd name="T25" fmla="*/ 23 h 30"/>
                  <a:gd name="T26" fmla="*/ 0 w 26"/>
                  <a:gd name="T27" fmla="*/ 27 h 30"/>
                  <a:gd name="T28" fmla="*/ 3 w 26"/>
                  <a:gd name="T29" fmla="*/ 25 h 30"/>
                  <a:gd name="T30" fmla="*/ 5 w 26"/>
                  <a:gd name="T31" fmla="*/ 27 h 30"/>
                  <a:gd name="T32" fmla="*/ 3 w 26"/>
                  <a:gd name="T33" fmla="*/ 30 h 30"/>
                  <a:gd name="T34" fmla="*/ 0 w 26"/>
                  <a:gd name="T35" fmla="*/ 27 h 30"/>
                  <a:gd name="T36" fmla="*/ 9 w 26"/>
                  <a:gd name="T37" fmla="*/ 1 h 30"/>
                  <a:gd name="T38" fmla="*/ 13 w 26"/>
                  <a:gd name="T39" fmla="*/ 1 h 30"/>
                  <a:gd name="T40" fmla="*/ 13 w 26"/>
                  <a:gd name="T41" fmla="*/ 4 h 30"/>
                  <a:gd name="T42" fmla="*/ 9 w 26"/>
                  <a:gd name="T43" fmla="*/ 4 h 30"/>
                  <a:gd name="T44" fmla="*/ 8 w 26"/>
                  <a:gd name="T45" fmla="*/ 15 h 30"/>
                  <a:gd name="T46" fmla="*/ 10 w 26"/>
                  <a:gd name="T47" fmla="*/ 13 h 30"/>
                  <a:gd name="T48" fmla="*/ 13 w 26"/>
                  <a:gd name="T49" fmla="*/ 15 h 30"/>
                  <a:gd name="T50" fmla="*/ 10 w 26"/>
                  <a:gd name="T51" fmla="*/ 17 h 30"/>
                  <a:gd name="T52" fmla="*/ 8 w 26"/>
                  <a:gd name="T53" fmla="*/ 15 h 30"/>
                  <a:gd name="T54" fmla="*/ 16 w 26"/>
                  <a:gd name="T55" fmla="*/ 1 h 30"/>
                  <a:gd name="T56" fmla="*/ 19 w 26"/>
                  <a:gd name="T57" fmla="*/ 1 h 30"/>
                  <a:gd name="T58" fmla="*/ 19 w 26"/>
                  <a:gd name="T59" fmla="*/ 4 h 30"/>
                  <a:gd name="T60" fmla="*/ 16 w 26"/>
                  <a:gd name="T61" fmla="*/ 4 h 30"/>
                  <a:gd name="T62" fmla="*/ 14 w 26"/>
                  <a:gd name="T63" fmla="*/ 15 h 30"/>
                  <a:gd name="T64" fmla="*/ 17 w 26"/>
                  <a:gd name="T65" fmla="*/ 13 h 30"/>
                  <a:gd name="T66" fmla="*/ 19 w 26"/>
                  <a:gd name="T67" fmla="*/ 15 h 30"/>
                  <a:gd name="T68" fmla="*/ 16 w 26"/>
                  <a:gd name="T69" fmla="*/ 17 h 30"/>
                  <a:gd name="T70" fmla="*/ 14 w 26"/>
                  <a:gd name="T71" fmla="*/ 15 h 30"/>
                  <a:gd name="T72" fmla="*/ 22 w 26"/>
                  <a:gd name="T73" fmla="*/ 7 h 30"/>
                  <a:gd name="T74" fmla="*/ 25 w 26"/>
                  <a:gd name="T75" fmla="*/ 7 h 30"/>
                  <a:gd name="T76" fmla="*/ 25 w 26"/>
                  <a:gd name="T77" fmla="*/ 11 h 30"/>
                  <a:gd name="T78" fmla="*/ 21 w 26"/>
                  <a:gd name="T79" fmla="*/ 11 h 30"/>
                  <a:gd name="T80" fmla="*/ 20 w 26"/>
                  <a:gd name="T81" fmla="*/ 15 h 30"/>
                  <a:gd name="T82" fmla="*/ 23 w 26"/>
                  <a:gd name="T83" fmla="*/ 13 h 30"/>
                  <a:gd name="T84" fmla="*/ 25 w 26"/>
                  <a:gd name="T85" fmla="*/ 15 h 30"/>
                  <a:gd name="T86" fmla="*/ 22 w 26"/>
                  <a:gd name="T87" fmla="*/ 17 h 30"/>
                  <a:gd name="T88" fmla="*/ 20 w 26"/>
                  <a:gd name="T89" fmla="*/ 15 h 30"/>
                  <a:gd name="T90" fmla="*/ 20 w 26"/>
                  <a:gd name="T91" fmla="*/ 20 h 30"/>
                  <a:gd name="T92" fmla="*/ 24 w 26"/>
                  <a:gd name="T93" fmla="*/ 20 h 30"/>
                  <a:gd name="T94" fmla="*/ 24 w 26"/>
                  <a:gd name="T95" fmla="*/ 23 h 30"/>
                  <a:gd name="T96" fmla="*/ 20 w 26"/>
                  <a:gd name="T97" fmla="*/ 23 h 30"/>
                  <a:gd name="T98" fmla="*/ 19 w 26"/>
                  <a:gd name="T99" fmla="*/ 27 h 30"/>
                  <a:gd name="T100" fmla="*/ 22 w 26"/>
                  <a:gd name="T101" fmla="*/ 25 h 30"/>
                  <a:gd name="T102" fmla="*/ 24 w 26"/>
                  <a:gd name="T103" fmla="*/ 27 h 30"/>
                  <a:gd name="T104" fmla="*/ 21 w 26"/>
                  <a:gd name="T105" fmla="*/ 30 h 30"/>
                  <a:gd name="T106" fmla="*/ 19 w 26"/>
                  <a:gd name="T10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 h="30">
                    <a:moveTo>
                      <a:pt x="2" y="9"/>
                    </a:moveTo>
                    <a:cubicBezTo>
                      <a:pt x="2" y="8"/>
                      <a:pt x="2" y="8"/>
                      <a:pt x="3" y="7"/>
                    </a:cubicBezTo>
                    <a:cubicBezTo>
                      <a:pt x="3" y="7"/>
                      <a:pt x="4" y="6"/>
                      <a:pt x="5" y="6"/>
                    </a:cubicBezTo>
                    <a:cubicBezTo>
                      <a:pt x="5" y="6"/>
                      <a:pt x="6" y="7"/>
                      <a:pt x="6" y="7"/>
                    </a:cubicBezTo>
                    <a:cubicBezTo>
                      <a:pt x="7" y="8"/>
                      <a:pt x="7" y="8"/>
                      <a:pt x="7" y="9"/>
                    </a:cubicBezTo>
                    <a:cubicBezTo>
                      <a:pt x="7" y="9"/>
                      <a:pt x="7" y="10"/>
                      <a:pt x="6" y="11"/>
                    </a:cubicBezTo>
                    <a:cubicBezTo>
                      <a:pt x="6" y="11"/>
                      <a:pt x="5" y="11"/>
                      <a:pt x="4" y="11"/>
                    </a:cubicBezTo>
                    <a:cubicBezTo>
                      <a:pt x="4" y="11"/>
                      <a:pt x="3" y="11"/>
                      <a:pt x="3" y="11"/>
                    </a:cubicBezTo>
                    <a:cubicBezTo>
                      <a:pt x="2" y="10"/>
                      <a:pt x="2" y="9"/>
                      <a:pt x="2" y="9"/>
                    </a:cubicBezTo>
                    <a:close/>
                    <a:moveTo>
                      <a:pt x="1" y="15"/>
                    </a:moveTo>
                    <a:cubicBezTo>
                      <a:pt x="2" y="14"/>
                      <a:pt x="2" y="14"/>
                      <a:pt x="2" y="13"/>
                    </a:cubicBezTo>
                    <a:cubicBezTo>
                      <a:pt x="3" y="13"/>
                      <a:pt x="4" y="13"/>
                      <a:pt x="4" y="13"/>
                    </a:cubicBezTo>
                    <a:cubicBezTo>
                      <a:pt x="5" y="13"/>
                      <a:pt x="5" y="13"/>
                      <a:pt x="6" y="13"/>
                    </a:cubicBezTo>
                    <a:cubicBezTo>
                      <a:pt x="6" y="14"/>
                      <a:pt x="6" y="14"/>
                      <a:pt x="6" y="15"/>
                    </a:cubicBezTo>
                    <a:cubicBezTo>
                      <a:pt x="6" y="16"/>
                      <a:pt x="6" y="16"/>
                      <a:pt x="5" y="17"/>
                    </a:cubicBezTo>
                    <a:cubicBezTo>
                      <a:pt x="5" y="17"/>
                      <a:pt x="4" y="17"/>
                      <a:pt x="4" y="17"/>
                    </a:cubicBezTo>
                    <a:cubicBezTo>
                      <a:pt x="3" y="17"/>
                      <a:pt x="2" y="17"/>
                      <a:pt x="2" y="17"/>
                    </a:cubicBezTo>
                    <a:cubicBezTo>
                      <a:pt x="2" y="16"/>
                      <a:pt x="1" y="16"/>
                      <a:pt x="1" y="15"/>
                    </a:cubicBezTo>
                    <a:close/>
                    <a:moveTo>
                      <a:pt x="1" y="21"/>
                    </a:moveTo>
                    <a:cubicBezTo>
                      <a:pt x="1" y="21"/>
                      <a:pt x="1" y="20"/>
                      <a:pt x="2" y="20"/>
                    </a:cubicBezTo>
                    <a:cubicBezTo>
                      <a:pt x="2" y="19"/>
                      <a:pt x="3" y="19"/>
                      <a:pt x="4" y="19"/>
                    </a:cubicBezTo>
                    <a:cubicBezTo>
                      <a:pt x="4" y="19"/>
                      <a:pt x="5" y="19"/>
                      <a:pt x="5" y="20"/>
                    </a:cubicBezTo>
                    <a:cubicBezTo>
                      <a:pt x="6" y="20"/>
                      <a:pt x="6" y="21"/>
                      <a:pt x="6" y="21"/>
                    </a:cubicBezTo>
                    <a:cubicBezTo>
                      <a:pt x="6" y="22"/>
                      <a:pt x="5" y="23"/>
                      <a:pt x="5" y="23"/>
                    </a:cubicBezTo>
                    <a:cubicBezTo>
                      <a:pt x="4" y="23"/>
                      <a:pt x="4" y="24"/>
                      <a:pt x="3" y="24"/>
                    </a:cubicBezTo>
                    <a:cubicBezTo>
                      <a:pt x="2" y="24"/>
                      <a:pt x="2" y="23"/>
                      <a:pt x="1" y="23"/>
                    </a:cubicBezTo>
                    <a:cubicBezTo>
                      <a:pt x="1" y="23"/>
                      <a:pt x="1" y="22"/>
                      <a:pt x="1" y="21"/>
                    </a:cubicBezTo>
                    <a:close/>
                    <a:moveTo>
                      <a:pt x="0" y="27"/>
                    </a:moveTo>
                    <a:cubicBezTo>
                      <a:pt x="0" y="27"/>
                      <a:pt x="1" y="26"/>
                      <a:pt x="1" y="26"/>
                    </a:cubicBezTo>
                    <a:cubicBezTo>
                      <a:pt x="2" y="25"/>
                      <a:pt x="2" y="25"/>
                      <a:pt x="3" y="25"/>
                    </a:cubicBezTo>
                    <a:cubicBezTo>
                      <a:pt x="4" y="25"/>
                      <a:pt x="4" y="25"/>
                      <a:pt x="5" y="26"/>
                    </a:cubicBezTo>
                    <a:cubicBezTo>
                      <a:pt x="5" y="26"/>
                      <a:pt x="5" y="27"/>
                      <a:pt x="5" y="27"/>
                    </a:cubicBezTo>
                    <a:cubicBezTo>
                      <a:pt x="5" y="28"/>
                      <a:pt x="5" y="29"/>
                      <a:pt x="5" y="29"/>
                    </a:cubicBezTo>
                    <a:cubicBezTo>
                      <a:pt x="4" y="30"/>
                      <a:pt x="4" y="30"/>
                      <a:pt x="3" y="30"/>
                    </a:cubicBezTo>
                    <a:cubicBezTo>
                      <a:pt x="2" y="30"/>
                      <a:pt x="2" y="30"/>
                      <a:pt x="1" y="29"/>
                    </a:cubicBezTo>
                    <a:cubicBezTo>
                      <a:pt x="1" y="29"/>
                      <a:pt x="0" y="28"/>
                      <a:pt x="0" y="27"/>
                    </a:cubicBezTo>
                    <a:close/>
                    <a:moveTo>
                      <a:pt x="9" y="3"/>
                    </a:moveTo>
                    <a:cubicBezTo>
                      <a:pt x="9" y="2"/>
                      <a:pt x="9" y="1"/>
                      <a:pt x="9" y="1"/>
                    </a:cubicBezTo>
                    <a:cubicBezTo>
                      <a:pt x="10" y="0"/>
                      <a:pt x="11" y="0"/>
                      <a:pt x="11" y="0"/>
                    </a:cubicBezTo>
                    <a:cubicBezTo>
                      <a:pt x="12" y="0"/>
                      <a:pt x="12" y="0"/>
                      <a:pt x="13" y="1"/>
                    </a:cubicBezTo>
                    <a:cubicBezTo>
                      <a:pt x="13" y="1"/>
                      <a:pt x="14" y="2"/>
                      <a:pt x="14" y="3"/>
                    </a:cubicBezTo>
                    <a:cubicBezTo>
                      <a:pt x="14" y="3"/>
                      <a:pt x="13" y="4"/>
                      <a:pt x="13" y="4"/>
                    </a:cubicBezTo>
                    <a:cubicBezTo>
                      <a:pt x="12" y="5"/>
                      <a:pt x="12" y="5"/>
                      <a:pt x="11" y="5"/>
                    </a:cubicBezTo>
                    <a:cubicBezTo>
                      <a:pt x="10" y="5"/>
                      <a:pt x="10" y="5"/>
                      <a:pt x="9" y="4"/>
                    </a:cubicBezTo>
                    <a:cubicBezTo>
                      <a:pt x="9" y="4"/>
                      <a:pt x="9" y="3"/>
                      <a:pt x="9" y="3"/>
                    </a:cubicBezTo>
                    <a:close/>
                    <a:moveTo>
                      <a:pt x="8" y="15"/>
                    </a:moveTo>
                    <a:cubicBezTo>
                      <a:pt x="8" y="14"/>
                      <a:pt x="8" y="14"/>
                      <a:pt x="9" y="13"/>
                    </a:cubicBezTo>
                    <a:cubicBezTo>
                      <a:pt x="9" y="13"/>
                      <a:pt x="10" y="13"/>
                      <a:pt x="10" y="13"/>
                    </a:cubicBezTo>
                    <a:cubicBezTo>
                      <a:pt x="11" y="13"/>
                      <a:pt x="12" y="13"/>
                      <a:pt x="12" y="13"/>
                    </a:cubicBezTo>
                    <a:cubicBezTo>
                      <a:pt x="13" y="14"/>
                      <a:pt x="13" y="14"/>
                      <a:pt x="13" y="15"/>
                    </a:cubicBezTo>
                    <a:cubicBezTo>
                      <a:pt x="13" y="16"/>
                      <a:pt x="12" y="16"/>
                      <a:pt x="12" y="17"/>
                    </a:cubicBezTo>
                    <a:cubicBezTo>
                      <a:pt x="11" y="17"/>
                      <a:pt x="11" y="17"/>
                      <a:pt x="10" y="17"/>
                    </a:cubicBezTo>
                    <a:cubicBezTo>
                      <a:pt x="9" y="17"/>
                      <a:pt x="9" y="17"/>
                      <a:pt x="8" y="17"/>
                    </a:cubicBezTo>
                    <a:cubicBezTo>
                      <a:pt x="8" y="16"/>
                      <a:pt x="8" y="16"/>
                      <a:pt x="8" y="15"/>
                    </a:cubicBezTo>
                    <a:close/>
                    <a:moveTo>
                      <a:pt x="15" y="3"/>
                    </a:moveTo>
                    <a:cubicBezTo>
                      <a:pt x="15" y="2"/>
                      <a:pt x="15" y="1"/>
                      <a:pt x="16" y="1"/>
                    </a:cubicBezTo>
                    <a:cubicBezTo>
                      <a:pt x="16" y="0"/>
                      <a:pt x="17" y="0"/>
                      <a:pt x="17" y="0"/>
                    </a:cubicBezTo>
                    <a:cubicBezTo>
                      <a:pt x="18" y="0"/>
                      <a:pt x="19" y="0"/>
                      <a:pt x="19" y="1"/>
                    </a:cubicBezTo>
                    <a:cubicBezTo>
                      <a:pt x="20" y="1"/>
                      <a:pt x="20" y="2"/>
                      <a:pt x="20" y="3"/>
                    </a:cubicBezTo>
                    <a:cubicBezTo>
                      <a:pt x="20" y="3"/>
                      <a:pt x="20" y="4"/>
                      <a:pt x="19" y="4"/>
                    </a:cubicBezTo>
                    <a:cubicBezTo>
                      <a:pt x="19" y="5"/>
                      <a:pt x="18" y="5"/>
                      <a:pt x="17" y="5"/>
                    </a:cubicBezTo>
                    <a:cubicBezTo>
                      <a:pt x="17" y="5"/>
                      <a:pt x="16" y="5"/>
                      <a:pt x="16" y="4"/>
                    </a:cubicBezTo>
                    <a:cubicBezTo>
                      <a:pt x="15" y="4"/>
                      <a:pt x="15" y="3"/>
                      <a:pt x="15" y="3"/>
                    </a:cubicBezTo>
                    <a:close/>
                    <a:moveTo>
                      <a:pt x="14" y="15"/>
                    </a:moveTo>
                    <a:cubicBezTo>
                      <a:pt x="14" y="14"/>
                      <a:pt x="14" y="14"/>
                      <a:pt x="15" y="13"/>
                    </a:cubicBezTo>
                    <a:cubicBezTo>
                      <a:pt x="15" y="13"/>
                      <a:pt x="16" y="13"/>
                      <a:pt x="17" y="13"/>
                    </a:cubicBezTo>
                    <a:cubicBezTo>
                      <a:pt x="17" y="13"/>
                      <a:pt x="18" y="13"/>
                      <a:pt x="18" y="13"/>
                    </a:cubicBezTo>
                    <a:cubicBezTo>
                      <a:pt x="19" y="14"/>
                      <a:pt x="19" y="14"/>
                      <a:pt x="19" y="15"/>
                    </a:cubicBezTo>
                    <a:cubicBezTo>
                      <a:pt x="19" y="16"/>
                      <a:pt x="18" y="16"/>
                      <a:pt x="18" y="17"/>
                    </a:cubicBezTo>
                    <a:cubicBezTo>
                      <a:pt x="17" y="17"/>
                      <a:pt x="17" y="17"/>
                      <a:pt x="16" y="17"/>
                    </a:cubicBezTo>
                    <a:cubicBezTo>
                      <a:pt x="15" y="17"/>
                      <a:pt x="15" y="17"/>
                      <a:pt x="14" y="17"/>
                    </a:cubicBezTo>
                    <a:cubicBezTo>
                      <a:pt x="14" y="16"/>
                      <a:pt x="14" y="16"/>
                      <a:pt x="14" y="15"/>
                    </a:cubicBezTo>
                    <a:close/>
                    <a:moveTo>
                      <a:pt x="21" y="9"/>
                    </a:moveTo>
                    <a:cubicBezTo>
                      <a:pt x="21" y="8"/>
                      <a:pt x="21" y="8"/>
                      <a:pt x="22" y="7"/>
                    </a:cubicBezTo>
                    <a:cubicBezTo>
                      <a:pt x="22" y="7"/>
                      <a:pt x="23" y="6"/>
                      <a:pt x="23" y="6"/>
                    </a:cubicBezTo>
                    <a:cubicBezTo>
                      <a:pt x="24" y="6"/>
                      <a:pt x="25" y="7"/>
                      <a:pt x="25" y="7"/>
                    </a:cubicBezTo>
                    <a:cubicBezTo>
                      <a:pt x="26" y="8"/>
                      <a:pt x="26" y="8"/>
                      <a:pt x="26" y="9"/>
                    </a:cubicBezTo>
                    <a:cubicBezTo>
                      <a:pt x="26" y="9"/>
                      <a:pt x="25" y="10"/>
                      <a:pt x="25" y="11"/>
                    </a:cubicBezTo>
                    <a:cubicBezTo>
                      <a:pt x="24" y="11"/>
                      <a:pt x="24" y="11"/>
                      <a:pt x="23" y="11"/>
                    </a:cubicBezTo>
                    <a:cubicBezTo>
                      <a:pt x="22" y="11"/>
                      <a:pt x="22" y="11"/>
                      <a:pt x="21" y="11"/>
                    </a:cubicBezTo>
                    <a:cubicBezTo>
                      <a:pt x="21" y="10"/>
                      <a:pt x="21" y="9"/>
                      <a:pt x="21" y="9"/>
                    </a:cubicBezTo>
                    <a:close/>
                    <a:moveTo>
                      <a:pt x="20" y="15"/>
                    </a:moveTo>
                    <a:cubicBezTo>
                      <a:pt x="20" y="14"/>
                      <a:pt x="21" y="14"/>
                      <a:pt x="21" y="13"/>
                    </a:cubicBezTo>
                    <a:cubicBezTo>
                      <a:pt x="22" y="13"/>
                      <a:pt x="22" y="13"/>
                      <a:pt x="23" y="13"/>
                    </a:cubicBezTo>
                    <a:cubicBezTo>
                      <a:pt x="24" y="13"/>
                      <a:pt x="24" y="13"/>
                      <a:pt x="25" y="13"/>
                    </a:cubicBezTo>
                    <a:cubicBezTo>
                      <a:pt x="25" y="14"/>
                      <a:pt x="25" y="14"/>
                      <a:pt x="25" y="15"/>
                    </a:cubicBezTo>
                    <a:cubicBezTo>
                      <a:pt x="25" y="16"/>
                      <a:pt x="25" y="16"/>
                      <a:pt x="24" y="17"/>
                    </a:cubicBezTo>
                    <a:cubicBezTo>
                      <a:pt x="24" y="17"/>
                      <a:pt x="23" y="17"/>
                      <a:pt x="22" y="17"/>
                    </a:cubicBezTo>
                    <a:cubicBezTo>
                      <a:pt x="22" y="17"/>
                      <a:pt x="21" y="17"/>
                      <a:pt x="21" y="17"/>
                    </a:cubicBezTo>
                    <a:cubicBezTo>
                      <a:pt x="20" y="16"/>
                      <a:pt x="20" y="16"/>
                      <a:pt x="20" y="15"/>
                    </a:cubicBezTo>
                    <a:close/>
                    <a:moveTo>
                      <a:pt x="19" y="21"/>
                    </a:moveTo>
                    <a:cubicBezTo>
                      <a:pt x="20" y="21"/>
                      <a:pt x="20" y="20"/>
                      <a:pt x="20" y="20"/>
                    </a:cubicBezTo>
                    <a:cubicBezTo>
                      <a:pt x="21" y="19"/>
                      <a:pt x="21" y="19"/>
                      <a:pt x="22" y="19"/>
                    </a:cubicBezTo>
                    <a:cubicBezTo>
                      <a:pt x="23" y="19"/>
                      <a:pt x="23" y="19"/>
                      <a:pt x="24" y="20"/>
                    </a:cubicBezTo>
                    <a:cubicBezTo>
                      <a:pt x="24" y="20"/>
                      <a:pt x="24" y="21"/>
                      <a:pt x="24" y="21"/>
                    </a:cubicBezTo>
                    <a:cubicBezTo>
                      <a:pt x="24" y="22"/>
                      <a:pt x="24" y="23"/>
                      <a:pt x="24" y="23"/>
                    </a:cubicBezTo>
                    <a:cubicBezTo>
                      <a:pt x="23" y="23"/>
                      <a:pt x="22" y="24"/>
                      <a:pt x="22" y="24"/>
                    </a:cubicBezTo>
                    <a:cubicBezTo>
                      <a:pt x="21" y="24"/>
                      <a:pt x="20" y="23"/>
                      <a:pt x="20" y="23"/>
                    </a:cubicBezTo>
                    <a:cubicBezTo>
                      <a:pt x="20" y="23"/>
                      <a:pt x="19" y="22"/>
                      <a:pt x="19" y="21"/>
                    </a:cubicBezTo>
                    <a:close/>
                    <a:moveTo>
                      <a:pt x="19" y="27"/>
                    </a:moveTo>
                    <a:cubicBezTo>
                      <a:pt x="19" y="27"/>
                      <a:pt x="19" y="26"/>
                      <a:pt x="20" y="26"/>
                    </a:cubicBezTo>
                    <a:cubicBezTo>
                      <a:pt x="20" y="25"/>
                      <a:pt x="21" y="25"/>
                      <a:pt x="22" y="25"/>
                    </a:cubicBezTo>
                    <a:cubicBezTo>
                      <a:pt x="22" y="25"/>
                      <a:pt x="23" y="25"/>
                      <a:pt x="23" y="26"/>
                    </a:cubicBezTo>
                    <a:cubicBezTo>
                      <a:pt x="24" y="26"/>
                      <a:pt x="24" y="27"/>
                      <a:pt x="24" y="27"/>
                    </a:cubicBezTo>
                    <a:cubicBezTo>
                      <a:pt x="24" y="28"/>
                      <a:pt x="24" y="29"/>
                      <a:pt x="23" y="29"/>
                    </a:cubicBezTo>
                    <a:cubicBezTo>
                      <a:pt x="23" y="30"/>
                      <a:pt x="22" y="30"/>
                      <a:pt x="21" y="30"/>
                    </a:cubicBezTo>
                    <a:cubicBezTo>
                      <a:pt x="21" y="30"/>
                      <a:pt x="20" y="30"/>
                      <a:pt x="20" y="29"/>
                    </a:cubicBezTo>
                    <a:cubicBezTo>
                      <a:pt x="19" y="29"/>
                      <a:pt x="19" y="28"/>
                      <a:pt x="19" y="27"/>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3" name="Freeform 398"/>
              <p:cNvSpPr>
                <a:spLocks noEditPoints="1"/>
              </p:cNvSpPr>
              <p:nvPr/>
            </p:nvSpPr>
            <p:spPr bwMode="auto">
              <a:xfrm>
                <a:off x="6369" y="1833"/>
                <a:ext cx="42" cy="42"/>
              </a:xfrm>
              <a:custGeom>
                <a:avLst/>
                <a:gdLst>
                  <a:gd name="T0" fmla="*/ 1 w 30"/>
                  <a:gd name="T1" fmla="*/ 1 h 30"/>
                  <a:gd name="T2" fmla="*/ 5 w 30"/>
                  <a:gd name="T3" fmla="*/ 1 h 30"/>
                  <a:gd name="T4" fmla="*/ 4 w 30"/>
                  <a:gd name="T5" fmla="*/ 4 h 30"/>
                  <a:gd name="T6" fmla="*/ 1 w 30"/>
                  <a:gd name="T7" fmla="*/ 4 h 30"/>
                  <a:gd name="T8" fmla="*/ 7 w 30"/>
                  <a:gd name="T9" fmla="*/ 3 h 30"/>
                  <a:gd name="T10" fmla="*/ 9 w 30"/>
                  <a:gd name="T11" fmla="*/ 0 h 30"/>
                  <a:gd name="T12" fmla="*/ 12 w 30"/>
                  <a:gd name="T13" fmla="*/ 3 h 30"/>
                  <a:gd name="T14" fmla="*/ 9 w 30"/>
                  <a:gd name="T15" fmla="*/ 5 h 30"/>
                  <a:gd name="T16" fmla="*/ 7 w 30"/>
                  <a:gd name="T17" fmla="*/ 3 h 30"/>
                  <a:gd name="T18" fmla="*/ 14 w 30"/>
                  <a:gd name="T19" fmla="*/ 1 h 30"/>
                  <a:gd name="T20" fmla="*/ 17 w 30"/>
                  <a:gd name="T21" fmla="*/ 1 h 30"/>
                  <a:gd name="T22" fmla="*/ 17 w 30"/>
                  <a:gd name="T23" fmla="*/ 4 h 30"/>
                  <a:gd name="T24" fmla="*/ 13 w 30"/>
                  <a:gd name="T25" fmla="*/ 4 h 30"/>
                  <a:gd name="T26" fmla="*/ 12 w 30"/>
                  <a:gd name="T27" fmla="*/ 9 h 30"/>
                  <a:gd name="T28" fmla="*/ 15 w 30"/>
                  <a:gd name="T29" fmla="*/ 6 h 30"/>
                  <a:gd name="T30" fmla="*/ 17 w 30"/>
                  <a:gd name="T31" fmla="*/ 9 h 30"/>
                  <a:gd name="T32" fmla="*/ 15 w 30"/>
                  <a:gd name="T33" fmla="*/ 11 h 30"/>
                  <a:gd name="T34" fmla="*/ 12 w 30"/>
                  <a:gd name="T35" fmla="*/ 9 h 30"/>
                  <a:gd name="T36" fmla="*/ 13 w 30"/>
                  <a:gd name="T37" fmla="*/ 13 h 30"/>
                  <a:gd name="T38" fmla="*/ 16 w 30"/>
                  <a:gd name="T39" fmla="*/ 13 h 30"/>
                  <a:gd name="T40" fmla="*/ 16 w 30"/>
                  <a:gd name="T41" fmla="*/ 17 h 30"/>
                  <a:gd name="T42" fmla="*/ 12 w 30"/>
                  <a:gd name="T43" fmla="*/ 17 h 30"/>
                  <a:gd name="T44" fmla="*/ 11 w 30"/>
                  <a:gd name="T45" fmla="*/ 21 h 30"/>
                  <a:gd name="T46" fmla="*/ 14 w 30"/>
                  <a:gd name="T47" fmla="*/ 19 h 30"/>
                  <a:gd name="T48" fmla="*/ 16 w 30"/>
                  <a:gd name="T49" fmla="*/ 21 h 30"/>
                  <a:gd name="T50" fmla="*/ 13 w 30"/>
                  <a:gd name="T51" fmla="*/ 24 h 30"/>
                  <a:gd name="T52" fmla="*/ 11 w 30"/>
                  <a:gd name="T53" fmla="*/ 21 h 30"/>
                  <a:gd name="T54" fmla="*/ 12 w 30"/>
                  <a:gd name="T55" fmla="*/ 26 h 30"/>
                  <a:gd name="T56" fmla="*/ 15 w 30"/>
                  <a:gd name="T57" fmla="*/ 26 h 30"/>
                  <a:gd name="T58" fmla="*/ 15 w 30"/>
                  <a:gd name="T59" fmla="*/ 29 h 30"/>
                  <a:gd name="T60" fmla="*/ 11 w 30"/>
                  <a:gd name="T61" fmla="*/ 29 h 30"/>
                  <a:gd name="T62" fmla="*/ 19 w 30"/>
                  <a:gd name="T63" fmla="*/ 3 h 30"/>
                  <a:gd name="T64" fmla="*/ 22 w 30"/>
                  <a:gd name="T65" fmla="*/ 0 h 30"/>
                  <a:gd name="T66" fmla="*/ 24 w 30"/>
                  <a:gd name="T67" fmla="*/ 3 h 30"/>
                  <a:gd name="T68" fmla="*/ 21 w 30"/>
                  <a:gd name="T69" fmla="*/ 5 h 30"/>
                  <a:gd name="T70" fmla="*/ 19 w 30"/>
                  <a:gd name="T71" fmla="*/ 3 h 30"/>
                  <a:gd name="T72" fmla="*/ 26 w 30"/>
                  <a:gd name="T73" fmla="*/ 1 h 30"/>
                  <a:gd name="T74" fmla="*/ 30 w 30"/>
                  <a:gd name="T75" fmla="*/ 1 h 30"/>
                  <a:gd name="T76" fmla="*/ 29 w 30"/>
                  <a:gd name="T77" fmla="*/ 4 h 30"/>
                  <a:gd name="T78" fmla="*/ 26 w 30"/>
                  <a:gd name="T7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30">
                    <a:moveTo>
                      <a:pt x="0" y="3"/>
                    </a:moveTo>
                    <a:cubicBezTo>
                      <a:pt x="0" y="2"/>
                      <a:pt x="1" y="1"/>
                      <a:pt x="1" y="1"/>
                    </a:cubicBezTo>
                    <a:cubicBezTo>
                      <a:pt x="2" y="0"/>
                      <a:pt x="2" y="0"/>
                      <a:pt x="3" y="0"/>
                    </a:cubicBezTo>
                    <a:cubicBezTo>
                      <a:pt x="4" y="0"/>
                      <a:pt x="4" y="0"/>
                      <a:pt x="5" y="1"/>
                    </a:cubicBezTo>
                    <a:cubicBezTo>
                      <a:pt x="5" y="1"/>
                      <a:pt x="5" y="2"/>
                      <a:pt x="5" y="3"/>
                    </a:cubicBezTo>
                    <a:cubicBezTo>
                      <a:pt x="5" y="3"/>
                      <a:pt x="5" y="4"/>
                      <a:pt x="4" y="4"/>
                    </a:cubicBezTo>
                    <a:cubicBezTo>
                      <a:pt x="4" y="5"/>
                      <a:pt x="3" y="5"/>
                      <a:pt x="3" y="5"/>
                    </a:cubicBezTo>
                    <a:cubicBezTo>
                      <a:pt x="2" y="5"/>
                      <a:pt x="1" y="5"/>
                      <a:pt x="1" y="4"/>
                    </a:cubicBezTo>
                    <a:cubicBezTo>
                      <a:pt x="1" y="4"/>
                      <a:pt x="0" y="3"/>
                      <a:pt x="0" y="3"/>
                    </a:cubicBezTo>
                    <a:close/>
                    <a:moveTo>
                      <a:pt x="7" y="3"/>
                    </a:moveTo>
                    <a:cubicBezTo>
                      <a:pt x="7" y="2"/>
                      <a:pt x="7" y="1"/>
                      <a:pt x="7" y="1"/>
                    </a:cubicBezTo>
                    <a:cubicBezTo>
                      <a:pt x="8" y="0"/>
                      <a:pt x="8" y="0"/>
                      <a:pt x="9" y="0"/>
                    </a:cubicBezTo>
                    <a:cubicBezTo>
                      <a:pt x="10" y="0"/>
                      <a:pt x="10" y="0"/>
                      <a:pt x="11" y="1"/>
                    </a:cubicBezTo>
                    <a:cubicBezTo>
                      <a:pt x="11" y="1"/>
                      <a:pt x="12" y="2"/>
                      <a:pt x="12" y="3"/>
                    </a:cubicBezTo>
                    <a:cubicBezTo>
                      <a:pt x="11" y="3"/>
                      <a:pt x="11" y="4"/>
                      <a:pt x="11" y="4"/>
                    </a:cubicBezTo>
                    <a:cubicBezTo>
                      <a:pt x="10" y="5"/>
                      <a:pt x="10" y="5"/>
                      <a:pt x="9" y="5"/>
                    </a:cubicBezTo>
                    <a:cubicBezTo>
                      <a:pt x="8" y="5"/>
                      <a:pt x="8" y="5"/>
                      <a:pt x="7" y="4"/>
                    </a:cubicBezTo>
                    <a:cubicBezTo>
                      <a:pt x="7" y="4"/>
                      <a:pt x="7" y="3"/>
                      <a:pt x="7" y="3"/>
                    </a:cubicBezTo>
                    <a:close/>
                    <a:moveTo>
                      <a:pt x="13" y="3"/>
                    </a:moveTo>
                    <a:cubicBezTo>
                      <a:pt x="13" y="2"/>
                      <a:pt x="13" y="1"/>
                      <a:pt x="14" y="1"/>
                    </a:cubicBezTo>
                    <a:cubicBezTo>
                      <a:pt x="14" y="0"/>
                      <a:pt x="15" y="0"/>
                      <a:pt x="15" y="0"/>
                    </a:cubicBezTo>
                    <a:cubicBezTo>
                      <a:pt x="16" y="0"/>
                      <a:pt x="17" y="0"/>
                      <a:pt x="17" y="1"/>
                    </a:cubicBezTo>
                    <a:cubicBezTo>
                      <a:pt x="18" y="1"/>
                      <a:pt x="18" y="2"/>
                      <a:pt x="18" y="3"/>
                    </a:cubicBezTo>
                    <a:cubicBezTo>
                      <a:pt x="18" y="3"/>
                      <a:pt x="17" y="4"/>
                      <a:pt x="17" y="4"/>
                    </a:cubicBezTo>
                    <a:cubicBezTo>
                      <a:pt x="16" y="5"/>
                      <a:pt x="16" y="5"/>
                      <a:pt x="15" y="5"/>
                    </a:cubicBezTo>
                    <a:cubicBezTo>
                      <a:pt x="14" y="5"/>
                      <a:pt x="14" y="5"/>
                      <a:pt x="13" y="4"/>
                    </a:cubicBezTo>
                    <a:cubicBezTo>
                      <a:pt x="13" y="4"/>
                      <a:pt x="13" y="3"/>
                      <a:pt x="13" y="3"/>
                    </a:cubicBezTo>
                    <a:close/>
                    <a:moveTo>
                      <a:pt x="12" y="9"/>
                    </a:moveTo>
                    <a:cubicBezTo>
                      <a:pt x="12" y="8"/>
                      <a:pt x="13" y="8"/>
                      <a:pt x="13" y="7"/>
                    </a:cubicBezTo>
                    <a:cubicBezTo>
                      <a:pt x="14" y="7"/>
                      <a:pt x="14" y="6"/>
                      <a:pt x="15" y="6"/>
                    </a:cubicBezTo>
                    <a:cubicBezTo>
                      <a:pt x="16" y="6"/>
                      <a:pt x="16" y="7"/>
                      <a:pt x="17" y="7"/>
                    </a:cubicBezTo>
                    <a:cubicBezTo>
                      <a:pt x="17" y="8"/>
                      <a:pt x="17" y="8"/>
                      <a:pt x="17" y="9"/>
                    </a:cubicBezTo>
                    <a:cubicBezTo>
                      <a:pt x="17" y="9"/>
                      <a:pt x="17" y="10"/>
                      <a:pt x="16" y="11"/>
                    </a:cubicBezTo>
                    <a:cubicBezTo>
                      <a:pt x="16" y="11"/>
                      <a:pt x="15" y="11"/>
                      <a:pt x="15" y="11"/>
                    </a:cubicBezTo>
                    <a:cubicBezTo>
                      <a:pt x="14" y="11"/>
                      <a:pt x="13" y="11"/>
                      <a:pt x="13" y="11"/>
                    </a:cubicBezTo>
                    <a:cubicBezTo>
                      <a:pt x="13" y="10"/>
                      <a:pt x="12" y="9"/>
                      <a:pt x="12" y="9"/>
                    </a:cubicBezTo>
                    <a:close/>
                    <a:moveTo>
                      <a:pt x="12" y="15"/>
                    </a:moveTo>
                    <a:cubicBezTo>
                      <a:pt x="12" y="14"/>
                      <a:pt x="12" y="14"/>
                      <a:pt x="13" y="13"/>
                    </a:cubicBezTo>
                    <a:cubicBezTo>
                      <a:pt x="13" y="13"/>
                      <a:pt x="14" y="13"/>
                      <a:pt x="14" y="13"/>
                    </a:cubicBezTo>
                    <a:cubicBezTo>
                      <a:pt x="15" y="13"/>
                      <a:pt x="16" y="13"/>
                      <a:pt x="16" y="13"/>
                    </a:cubicBezTo>
                    <a:cubicBezTo>
                      <a:pt x="17" y="14"/>
                      <a:pt x="17" y="14"/>
                      <a:pt x="17" y="15"/>
                    </a:cubicBezTo>
                    <a:cubicBezTo>
                      <a:pt x="17" y="16"/>
                      <a:pt x="16" y="16"/>
                      <a:pt x="16" y="17"/>
                    </a:cubicBezTo>
                    <a:cubicBezTo>
                      <a:pt x="15" y="17"/>
                      <a:pt x="15" y="17"/>
                      <a:pt x="14" y="17"/>
                    </a:cubicBezTo>
                    <a:cubicBezTo>
                      <a:pt x="13" y="17"/>
                      <a:pt x="13" y="17"/>
                      <a:pt x="12" y="17"/>
                    </a:cubicBezTo>
                    <a:cubicBezTo>
                      <a:pt x="12" y="16"/>
                      <a:pt x="12" y="16"/>
                      <a:pt x="12" y="15"/>
                    </a:cubicBezTo>
                    <a:close/>
                    <a:moveTo>
                      <a:pt x="11" y="21"/>
                    </a:moveTo>
                    <a:cubicBezTo>
                      <a:pt x="11" y="21"/>
                      <a:pt x="11" y="20"/>
                      <a:pt x="12" y="20"/>
                    </a:cubicBezTo>
                    <a:cubicBezTo>
                      <a:pt x="13" y="19"/>
                      <a:pt x="13" y="19"/>
                      <a:pt x="14" y="19"/>
                    </a:cubicBezTo>
                    <a:cubicBezTo>
                      <a:pt x="14" y="19"/>
                      <a:pt x="15" y="19"/>
                      <a:pt x="15" y="20"/>
                    </a:cubicBezTo>
                    <a:cubicBezTo>
                      <a:pt x="16" y="20"/>
                      <a:pt x="16" y="21"/>
                      <a:pt x="16" y="21"/>
                    </a:cubicBezTo>
                    <a:cubicBezTo>
                      <a:pt x="16" y="22"/>
                      <a:pt x="16" y="23"/>
                      <a:pt x="15" y="23"/>
                    </a:cubicBezTo>
                    <a:cubicBezTo>
                      <a:pt x="15" y="23"/>
                      <a:pt x="14" y="24"/>
                      <a:pt x="13" y="24"/>
                    </a:cubicBezTo>
                    <a:cubicBezTo>
                      <a:pt x="13" y="24"/>
                      <a:pt x="12" y="23"/>
                      <a:pt x="12" y="23"/>
                    </a:cubicBezTo>
                    <a:cubicBezTo>
                      <a:pt x="11" y="23"/>
                      <a:pt x="11" y="22"/>
                      <a:pt x="11" y="21"/>
                    </a:cubicBezTo>
                    <a:close/>
                    <a:moveTo>
                      <a:pt x="11" y="27"/>
                    </a:moveTo>
                    <a:cubicBezTo>
                      <a:pt x="11" y="27"/>
                      <a:pt x="11" y="26"/>
                      <a:pt x="12" y="26"/>
                    </a:cubicBezTo>
                    <a:cubicBezTo>
                      <a:pt x="12" y="25"/>
                      <a:pt x="13" y="25"/>
                      <a:pt x="13" y="25"/>
                    </a:cubicBezTo>
                    <a:cubicBezTo>
                      <a:pt x="14" y="25"/>
                      <a:pt x="15" y="25"/>
                      <a:pt x="15" y="26"/>
                    </a:cubicBezTo>
                    <a:cubicBezTo>
                      <a:pt x="15" y="26"/>
                      <a:pt x="16" y="27"/>
                      <a:pt x="16" y="27"/>
                    </a:cubicBezTo>
                    <a:cubicBezTo>
                      <a:pt x="16" y="28"/>
                      <a:pt x="15" y="29"/>
                      <a:pt x="15" y="29"/>
                    </a:cubicBezTo>
                    <a:cubicBezTo>
                      <a:pt x="14" y="30"/>
                      <a:pt x="14" y="30"/>
                      <a:pt x="13" y="30"/>
                    </a:cubicBezTo>
                    <a:cubicBezTo>
                      <a:pt x="12" y="30"/>
                      <a:pt x="12" y="30"/>
                      <a:pt x="11" y="29"/>
                    </a:cubicBezTo>
                    <a:cubicBezTo>
                      <a:pt x="11" y="29"/>
                      <a:pt x="11" y="28"/>
                      <a:pt x="11" y="27"/>
                    </a:cubicBezTo>
                    <a:close/>
                    <a:moveTo>
                      <a:pt x="19" y="3"/>
                    </a:moveTo>
                    <a:cubicBezTo>
                      <a:pt x="19" y="2"/>
                      <a:pt x="19" y="1"/>
                      <a:pt x="20" y="1"/>
                    </a:cubicBezTo>
                    <a:cubicBezTo>
                      <a:pt x="20" y="0"/>
                      <a:pt x="21" y="0"/>
                      <a:pt x="22" y="0"/>
                    </a:cubicBezTo>
                    <a:cubicBezTo>
                      <a:pt x="22" y="0"/>
                      <a:pt x="23" y="0"/>
                      <a:pt x="23" y="1"/>
                    </a:cubicBezTo>
                    <a:cubicBezTo>
                      <a:pt x="24" y="1"/>
                      <a:pt x="24" y="2"/>
                      <a:pt x="24" y="3"/>
                    </a:cubicBezTo>
                    <a:cubicBezTo>
                      <a:pt x="24" y="3"/>
                      <a:pt x="24" y="4"/>
                      <a:pt x="23" y="4"/>
                    </a:cubicBezTo>
                    <a:cubicBezTo>
                      <a:pt x="23" y="5"/>
                      <a:pt x="22" y="5"/>
                      <a:pt x="21" y="5"/>
                    </a:cubicBezTo>
                    <a:cubicBezTo>
                      <a:pt x="21" y="5"/>
                      <a:pt x="20" y="5"/>
                      <a:pt x="20" y="4"/>
                    </a:cubicBezTo>
                    <a:cubicBezTo>
                      <a:pt x="19" y="4"/>
                      <a:pt x="19" y="3"/>
                      <a:pt x="19" y="3"/>
                    </a:cubicBezTo>
                    <a:close/>
                    <a:moveTo>
                      <a:pt x="25" y="3"/>
                    </a:moveTo>
                    <a:cubicBezTo>
                      <a:pt x="25" y="2"/>
                      <a:pt x="26" y="1"/>
                      <a:pt x="26" y="1"/>
                    </a:cubicBezTo>
                    <a:cubicBezTo>
                      <a:pt x="27" y="0"/>
                      <a:pt x="27" y="0"/>
                      <a:pt x="28" y="0"/>
                    </a:cubicBezTo>
                    <a:cubicBezTo>
                      <a:pt x="28" y="0"/>
                      <a:pt x="29" y="0"/>
                      <a:pt x="30" y="1"/>
                    </a:cubicBezTo>
                    <a:cubicBezTo>
                      <a:pt x="30" y="1"/>
                      <a:pt x="30" y="2"/>
                      <a:pt x="30" y="3"/>
                    </a:cubicBezTo>
                    <a:cubicBezTo>
                      <a:pt x="30" y="3"/>
                      <a:pt x="30" y="4"/>
                      <a:pt x="29" y="4"/>
                    </a:cubicBezTo>
                    <a:cubicBezTo>
                      <a:pt x="29" y="5"/>
                      <a:pt x="28" y="5"/>
                      <a:pt x="28" y="5"/>
                    </a:cubicBezTo>
                    <a:cubicBezTo>
                      <a:pt x="27" y="5"/>
                      <a:pt x="26" y="5"/>
                      <a:pt x="26" y="4"/>
                    </a:cubicBezTo>
                    <a:cubicBezTo>
                      <a:pt x="25" y="4"/>
                      <a:pt x="25" y="3"/>
                      <a:pt x="25" y="3"/>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4" name="Freeform 399"/>
              <p:cNvSpPr>
                <a:spLocks noEditPoints="1"/>
              </p:cNvSpPr>
              <p:nvPr/>
            </p:nvSpPr>
            <p:spPr bwMode="auto">
              <a:xfrm>
                <a:off x="6414" y="1833"/>
                <a:ext cx="28" cy="42"/>
              </a:xfrm>
              <a:custGeom>
                <a:avLst/>
                <a:gdLst>
                  <a:gd name="T0" fmla="*/ 3 w 20"/>
                  <a:gd name="T1" fmla="*/ 1 h 30"/>
                  <a:gd name="T2" fmla="*/ 7 w 20"/>
                  <a:gd name="T3" fmla="*/ 1 h 30"/>
                  <a:gd name="T4" fmla="*/ 7 w 20"/>
                  <a:gd name="T5" fmla="*/ 4 h 30"/>
                  <a:gd name="T6" fmla="*/ 3 w 20"/>
                  <a:gd name="T7" fmla="*/ 4 h 30"/>
                  <a:gd name="T8" fmla="*/ 2 w 20"/>
                  <a:gd name="T9" fmla="*/ 3 h 30"/>
                  <a:gd name="T10" fmla="*/ 5 w 20"/>
                  <a:gd name="T11" fmla="*/ 0 h 30"/>
                  <a:gd name="T12" fmla="*/ 7 w 20"/>
                  <a:gd name="T13" fmla="*/ 3 h 30"/>
                  <a:gd name="T14" fmla="*/ 5 w 20"/>
                  <a:gd name="T15" fmla="*/ 5 h 30"/>
                  <a:gd name="T16" fmla="*/ 2 w 20"/>
                  <a:gd name="T17" fmla="*/ 3 h 30"/>
                  <a:gd name="T18" fmla="*/ 1 w 20"/>
                  <a:gd name="T19" fmla="*/ 26 h 30"/>
                  <a:gd name="T20" fmla="*/ 5 w 20"/>
                  <a:gd name="T21" fmla="*/ 26 h 30"/>
                  <a:gd name="T22" fmla="*/ 4 w 20"/>
                  <a:gd name="T23" fmla="*/ 29 h 30"/>
                  <a:gd name="T24" fmla="*/ 1 w 20"/>
                  <a:gd name="T25" fmla="*/ 29 h 30"/>
                  <a:gd name="T26" fmla="*/ 0 w 20"/>
                  <a:gd name="T27" fmla="*/ 27 h 30"/>
                  <a:gd name="T28" fmla="*/ 3 w 20"/>
                  <a:gd name="T29" fmla="*/ 25 h 30"/>
                  <a:gd name="T30" fmla="*/ 5 w 20"/>
                  <a:gd name="T31" fmla="*/ 27 h 30"/>
                  <a:gd name="T32" fmla="*/ 3 w 20"/>
                  <a:gd name="T33" fmla="*/ 30 h 30"/>
                  <a:gd name="T34" fmla="*/ 0 w 20"/>
                  <a:gd name="T35" fmla="*/ 27 h 30"/>
                  <a:gd name="T36" fmla="*/ 9 w 20"/>
                  <a:gd name="T37" fmla="*/ 1 h 30"/>
                  <a:gd name="T38" fmla="*/ 13 w 20"/>
                  <a:gd name="T39" fmla="*/ 1 h 30"/>
                  <a:gd name="T40" fmla="*/ 13 w 20"/>
                  <a:gd name="T41" fmla="*/ 4 h 30"/>
                  <a:gd name="T42" fmla="*/ 9 w 20"/>
                  <a:gd name="T43" fmla="*/ 4 h 30"/>
                  <a:gd name="T44" fmla="*/ 8 w 20"/>
                  <a:gd name="T45" fmla="*/ 9 h 30"/>
                  <a:gd name="T46" fmla="*/ 11 w 20"/>
                  <a:gd name="T47" fmla="*/ 6 h 30"/>
                  <a:gd name="T48" fmla="*/ 13 w 20"/>
                  <a:gd name="T49" fmla="*/ 9 h 30"/>
                  <a:gd name="T50" fmla="*/ 10 w 20"/>
                  <a:gd name="T51" fmla="*/ 11 h 30"/>
                  <a:gd name="T52" fmla="*/ 8 w 20"/>
                  <a:gd name="T53" fmla="*/ 9 h 30"/>
                  <a:gd name="T54" fmla="*/ 8 w 20"/>
                  <a:gd name="T55" fmla="*/ 13 h 30"/>
                  <a:gd name="T56" fmla="*/ 12 w 20"/>
                  <a:gd name="T57" fmla="*/ 13 h 30"/>
                  <a:gd name="T58" fmla="*/ 12 w 20"/>
                  <a:gd name="T59" fmla="*/ 17 h 30"/>
                  <a:gd name="T60" fmla="*/ 8 w 20"/>
                  <a:gd name="T61" fmla="*/ 17 h 30"/>
                  <a:gd name="T62" fmla="*/ 7 w 20"/>
                  <a:gd name="T63" fmla="*/ 21 h 30"/>
                  <a:gd name="T64" fmla="*/ 10 w 20"/>
                  <a:gd name="T65" fmla="*/ 19 h 30"/>
                  <a:gd name="T66" fmla="*/ 12 w 20"/>
                  <a:gd name="T67" fmla="*/ 21 h 30"/>
                  <a:gd name="T68" fmla="*/ 9 w 20"/>
                  <a:gd name="T69" fmla="*/ 24 h 30"/>
                  <a:gd name="T70" fmla="*/ 7 w 20"/>
                  <a:gd name="T71" fmla="*/ 21 h 30"/>
                  <a:gd name="T72" fmla="*/ 7 w 20"/>
                  <a:gd name="T73" fmla="*/ 26 h 30"/>
                  <a:gd name="T74" fmla="*/ 11 w 20"/>
                  <a:gd name="T75" fmla="*/ 26 h 30"/>
                  <a:gd name="T76" fmla="*/ 11 w 20"/>
                  <a:gd name="T77" fmla="*/ 29 h 30"/>
                  <a:gd name="T78" fmla="*/ 7 w 20"/>
                  <a:gd name="T79" fmla="*/ 29 h 30"/>
                  <a:gd name="T80" fmla="*/ 15 w 20"/>
                  <a:gd name="T81" fmla="*/ 3 h 30"/>
                  <a:gd name="T82" fmla="*/ 17 w 20"/>
                  <a:gd name="T83" fmla="*/ 0 h 30"/>
                  <a:gd name="T84" fmla="*/ 20 w 20"/>
                  <a:gd name="T85" fmla="*/ 3 h 30"/>
                  <a:gd name="T86" fmla="*/ 17 w 20"/>
                  <a:gd name="T87" fmla="*/ 5 h 30"/>
                  <a:gd name="T88" fmla="*/ 15 w 20"/>
                  <a:gd name="T89" fmla="*/ 3 h 30"/>
                  <a:gd name="T90" fmla="*/ 14 w 20"/>
                  <a:gd name="T91" fmla="*/ 26 h 30"/>
                  <a:gd name="T92" fmla="*/ 17 w 20"/>
                  <a:gd name="T93" fmla="*/ 26 h 30"/>
                  <a:gd name="T94" fmla="*/ 17 w 20"/>
                  <a:gd name="T95" fmla="*/ 29 h 30"/>
                  <a:gd name="T96" fmla="*/ 13 w 20"/>
                  <a:gd name="T97"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30">
                    <a:moveTo>
                      <a:pt x="2" y="3"/>
                    </a:moveTo>
                    <a:cubicBezTo>
                      <a:pt x="2" y="2"/>
                      <a:pt x="3" y="1"/>
                      <a:pt x="3" y="1"/>
                    </a:cubicBezTo>
                    <a:cubicBezTo>
                      <a:pt x="4" y="0"/>
                      <a:pt x="4" y="0"/>
                      <a:pt x="5" y="0"/>
                    </a:cubicBezTo>
                    <a:cubicBezTo>
                      <a:pt x="6" y="0"/>
                      <a:pt x="6" y="0"/>
                      <a:pt x="7" y="1"/>
                    </a:cubicBezTo>
                    <a:cubicBezTo>
                      <a:pt x="7" y="1"/>
                      <a:pt x="7" y="2"/>
                      <a:pt x="7" y="3"/>
                    </a:cubicBezTo>
                    <a:cubicBezTo>
                      <a:pt x="7" y="3"/>
                      <a:pt x="7" y="4"/>
                      <a:pt x="7" y="4"/>
                    </a:cubicBezTo>
                    <a:cubicBezTo>
                      <a:pt x="6" y="5"/>
                      <a:pt x="5" y="5"/>
                      <a:pt x="5" y="5"/>
                    </a:cubicBezTo>
                    <a:cubicBezTo>
                      <a:pt x="4" y="5"/>
                      <a:pt x="4" y="5"/>
                      <a:pt x="3" y="4"/>
                    </a:cubicBezTo>
                    <a:cubicBezTo>
                      <a:pt x="3" y="4"/>
                      <a:pt x="2" y="3"/>
                      <a:pt x="2" y="3"/>
                    </a:cubicBezTo>
                    <a:close/>
                    <a:moveTo>
                      <a:pt x="2" y="3"/>
                    </a:moveTo>
                    <a:cubicBezTo>
                      <a:pt x="2" y="2"/>
                      <a:pt x="3" y="1"/>
                      <a:pt x="3" y="1"/>
                    </a:cubicBezTo>
                    <a:cubicBezTo>
                      <a:pt x="4" y="0"/>
                      <a:pt x="4" y="0"/>
                      <a:pt x="5" y="0"/>
                    </a:cubicBezTo>
                    <a:cubicBezTo>
                      <a:pt x="6" y="0"/>
                      <a:pt x="6" y="0"/>
                      <a:pt x="7" y="1"/>
                    </a:cubicBezTo>
                    <a:cubicBezTo>
                      <a:pt x="7" y="1"/>
                      <a:pt x="7" y="2"/>
                      <a:pt x="7" y="3"/>
                    </a:cubicBezTo>
                    <a:cubicBezTo>
                      <a:pt x="7" y="3"/>
                      <a:pt x="7" y="4"/>
                      <a:pt x="7" y="4"/>
                    </a:cubicBezTo>
                    <a:cubicBezTo>
                      <a:pt x="6" y="5"/>
                      <a:pt x="5" y="5"/>
                      <a:pt x="5" y="5"/>
                    </a:cubicBezTo>
                    <a:cubicBezTo>
                      <a:pt x="4" y="5"/>
                      <a:pt x="4" y="5"/>
                      <a:pt x="3" y="4"/>
                    </a:cubicBezTo>
                    <a:cubicBezTo>
                      <a:pt x="3" y="4"/>
                      <a:pt x="2" y="3"/>
                      <a:pt x="2" y="3"/>
                    </a:cubicBezTo>
                    <a:close/>
                    <a:moveTo>
                      <a:pt x="0" y="27"/>
                    </a:moveTo>
                    <a:cubicBezTo>
                      <a:pt x="0" y="27"/>
                      <a:pt x="1" y="26"/>
                      <a:pt x="1" y="26"/>
                    </a:cubicBezTo>
                    <a:cubicBezTo>
                      <a:pt x="2" y="25"/>
                      <a:pt x="2" y="25"/>
                      <a:pt x="3" y="25"/>
                    </a:cubicBezTo>
                    <a:cubicBezTo>
                      <a:pt x="4" y="25"/>
                      <a:pt x="4" y="25"/>
                      <a:pt x="5" y="26"/>
                    </a:cubicBezTo>
                    <a:cubicBezTo>
                      <a:pt x="5" y="26"/>
                      <a:pt x="5" y="27"/>
                      <a:pt x="5" y="27"/>
                    </a:cubicBezTo>
                    <a:cubicBezTo>
                      <a:pt x="5" y="28"/>
                      <a:pt x="5" y="29"/>
                      <a:pt x="4" y="29"/>
                    </a:cubicBezTo>
                    <a:cubicBezTo>
                      <a:pt x="4" y="30"/>
                      <a:pt x="3" y="30"/>
                      <a:pt x="3" y="30"/>
                    </a:cubicBezTo>
                    <a:cubicBezTo>
                      <a:pt x="2" y="30"/>
                      <a:pt x="1" y="30"/>
                      <a:pt x="1" y="29"/>
                    </a:cubicBezTo>
                    <a:cubicBezTo>
                      <a:pt x="0" y="29"/>
                      <a:pt x="0" y="28"/>
                      <a:pt x="0" y="27"/>
                    </a:cubicBezTo>
                    <a:close/>
                    <a:moveTo>
                      <a:pt x="0" y="27"/>
                    </a:moveTo>
                    <a:cubicBezTo>
                      <a:pt x="0" y="27"/>
                      <a:pt x="1" y="26"/>
                      <a:pt x="1" y="26"/>
                    </a:cubicBezTo>
                    <a:cubicBezTo>
                      <a:pt x="2" y="25"/>
                      <a:pt x="2" y="25"/>
                      <a:pt x="3" y="25"/>
                    </a:cubicBezTo>
                    <a:cubicBezTo>
                      <a:pt x="4" y="25"/>
                      <a:pt x="4" y="25"/>
                      <a:pt x="5" y="26"/>
                    </a:cubicBezTo>
                    <a:cubicBezTo>
                      <a:pt x="5" y="26"/>
                      <a:pt x="5" y="27"/>
                      <a:pt x="5" y="27"/>
                    </a:cubicBezTo>
                    <a:cubicBezTo>
                      <a:pt x="5" y="28"/>
                      <a:pt x="5" y="29"/>
                      <a:pt x="4" y="29"/>
                    </a:cubicBezTo>
                    <a:cubicBezTo>
                      <a:pt x="4" y="30"/>
                      <a:pt x="3" y="30"/>
                      <a:pt x="3" y="30"/>
                    </a:cubicBezTo>
                    <a:cubicBezTo>
                      <a:pt x="2" y="30"/>
                      <a:pt x="1" y="30"/>
                      <a:pt x="1" y="29"/>
                    </a:cubicBezTo>
                    <a:cubicBezTo>
                      <a:pt x="0" y="29"/>
                      <a:pt x="0" y="28"/>
                      <a:pt x="0" y="27"/>
                    </a:cubicBezTo>
                    <a:close/>
                    <a:moveTo>
                      <a:pt x="9" y="3"/>
                    </a:moveTo>
                    <a:cubicBezTo>
                      <a:pt x="9" y="2"/>
                      <a:pt x="9" y="1"/>
                      <a:pt x="9" y="1"/>
                    </a:cubicBezTo>
                    <a:cubicBezTo>
                      <a:pt x="10" y="0"/>
                      <a:pt x="10" y="0"/>
                      <a:pt x="11" y="0"/>
                    </a:cubicBezTo>
                    <a:cubicBezTo>
                      <a:pt x="12" y="0"/>
                      <a:pt x="12" y="0"/>
                      <a:pt x="13" y="1"/>
                    </a:cubicBezTo>
                    <a:cubicBezTo>
                      <a:pt x="13" y="1"/>
                      <a:pt x="14" y="2"/>
                      <a:pt x="14" y="3"/>
                    </a:cubicBezTo>
                    <a:cubicBezTo>
                      <a:pt x="14" y="3"/>
                      <a:pt x="13" y="4"/>
                      <a:pt x="13" y="4"/>
                    </a:cubicBezTo>
                    <a:cubicBezTo>
                      <a:pt x="12" y="5"/>
                      <a:pt x="12" y="5"/>
                      <a:pt x="11" y="5"/>
                    </a:cubicBezTo>
                    <a:cubicBezTo>
                      <a:pt x="10" y="5"/>
                      <a:pt x="10" y="5"/>
                      <a:pt x="9" y="4"/>
                    </a:cubicBezTo>
                    <a:cubicBezTo>
                      <a:pt x="9" y="4"/>
                      <a:pt x="9" y="3"/>
                      <a:pt x="9" y="3"/>
                    </a:cubicBezTo>
                    <a:close/>
                    <a:moveTo>
                      <a:pt x="8" y="9"/>
                    </a:moveTo>
                    <a:cubicBezTo>
                      <a:pt x="8" y="8"/>
                      <a:pt x="9" y="8"/>
                      <a:pt x="9" y="7"/>
                    </a:cubicBezTo>
                    <a:cubicBezTo>
                      <a:pt x="10" y="7"/>
                      <a:pt x="10" y="6"/>
                      <a:pt x="11" y="6"/>
                    </a:cubicBezTo>
                    <a:cubicBezTo>
                      <a:pt x="12" y="6"/>
                      <a:pt x="12" y="7"/>
                      <a:pt x="13" y="7"/>
                    </a:cubicBezTo>
                    <a:cubicBezTo>
                      <a:pt x="13" y="8"/>
                      <a:pt x="13" y="8"/>
                      <a:pt x="13" y="9"/>
                    </a:cubicBezTo>
                    <a:cubicBezTo>
                      <a:pt x="13" y="9"/>
                      <a:pt x="13" y="10"/>
                      <a:pt x="12" y="11"/>
                    </a:cubicBezTo>
                    <a:cubicBezTo>
                      <a:pt x="12" y="11"/>
                      <a:pt x="11" y="11"/>
                      <a:pt x="10" y="11"/>
                    </a:cubicBezTo>
                    <a:cubicBezTo>
                      <a:pt x="10" y="11"/>
                      <a:pt x="9" y="11"/>
                      <a:pt x="9" y="11"/>
                    </a:cubicBezTo>
                    <a:cubicBezTo>
                      <a:pt x="8" y="10"/>
                      <a:pt x="8" y="9"/>
                      <a:pt x="8" y="9"/>
                    </a:cubicBezTo>
                    <a:close/>
                    <a:moveTo>
                      <a:pt x="8" y="15"/>
                    </a:moveTo>
                    <a:cubicBezTo>
                      <a:pt x="8" y="14"/>
                      <a:pt x="8" y="14"/>
                      <a:pt x="8" y="13"/>
                    </a:cubicBezTo>
                    <a:cubicBezTo>
                      <a:pt x="9" y="13"/>
                      <a:pt x="10" y="13"/>
                      <a:pt x="10" y="13"/>
                    </a:cubicBezTo>
                    <a:cubicBezTo>
                      <a:pt x="11" y="13"/>
                      <a:pt x="12" y="13"/>
                      <a:pt x="12" y="13"/>
                    </a:cubicBezTo>
                    <a:cubicBezTo>
                      <a:pt x="12" y="14"/>
                      <a:pt x="13" y="14"/>
                      <a:pt x="13" y="15"/>
                    </a:cubicBezTo>
                    <a:cubicBezTo>
                      <a:pt x="12" y="16"/>
                      <a:pt x="12" y="16"/>
                      <a:pt x="12" y="17"/>
                    </a:cubicBezTo>
                    <a:cubicBezTo>
                      <a:pt x="11" y="17"/>
                      <a:pt x="10" y="17"/>
                      <a:pt x="10" y="17"/>
                    </a:cubicBezTo>
                    <a:cubicBezTo>
                      <a:pt x="9" y="17"/>
                      <a:pt x="9" y="17"/>
                      <a:pt x="8" y="17"/>
                    </a:cubicBezTo>
                    <a:cubicBezTo>
                      <a:pt x="8" y="16"/>
                      <a:pt x="7" y="16"/>
                      <a:pt x="8" y="15"/>
                    </a:cubicBezTo>
                    <a:close/>
                    <a:moveTo>
                      <a:pt x="7" y="21"/>
                    </a:moveTo>
                    <a:cubicBezTo>
                      <a:pt x="7" y="21"/>
                      <a:pt x="7" y="20"/>
                      <a:pt x="8" y="20"/>
                    </a:cubicBezTo>
                    <a:cubicBezTo>
                      <a:pt x="8" y="19"/>
                      <a:pt x="9" y="19"/>
                      <a:pt x="10" y="19"/>
                    </a:cubicBezTo>
                    <a:cubicBezTo>
                      <a:pt x="10" y="19"/>
                      <a:pt x="11" y="19"/>
                      <a:pt x="11" y="20"/>
                    </a:cubicBezTo>
                    <a:cubicBezTo>
                      <a:pt x="12" y="20"/>
                      <a:pt x="12" y="21"/>
                      <a:pt x="12" y="21"/>
                    </a:cubicBezTo>
                    <a:cubicBezTo>
                      <a:pt x="12" y="22"/>
                      <a:pt x="12" y="23"/>
                      <a:pt x="11" y="23"/>
                    </a:cubicBezTo>
                    <a:cubicBezTo>
                      <a:pt x="10" y="23"/>
                      <a:pt x="10" y="24"/>
                      <a:pt x="9" y="24"/>
                    </a:cubicBezTo>
                    <a:cubicBezTo>
                      <a:pt x="9" y="24"/>
                      <a:pt x="8" y="23"/>
                      <a:pt x="8" y="23"/>
                    </a:cubicBezTo>
                    <a:cubicBezTo>
                      <a:pt x="7" y="23"/>
                      <a:pt x="7" y="22"/>
                      <a:pt x="7" y="21"/>
                    </a:cubicBezTo>
                    <a:close/>
                    <a:moveTo>
                      <a:pt x="7" y="27"/>
                    </a:moveTo>
                    <a:cubicBezTo>
                      <a:pt x="7" y="27"/>
                      <a:pt x="7" y="26"/>
                      <a:pt x="7" y="26"/>
                    </a:cubicBezTo>
                    <a:cubicBezTo>
                      <a:pt x="8" y="25"/>
                      <a:pt x="8" y="25"/>
                      <a:pt x="9" y="25"/>
                    </a:cubicBezTo>
                    <a:cubicBezTo>
                      <a:pt x="10" y="25"/>
                      <a:pt x="10" y="25"/>
                      <a:pt x="11" y="26"/>
                    </a:cubicBezTo>
                    <a:cubicBezTo>
                      <a:pt x="11" y="26"/>
                      <a:pt x="11" y="27"/>
                      <a:pt x="11" y="27"/>
                    </a:cubicBezTo>
                    <a:cubicBezTo>
                      <a:pt x="11" y="28"/>
                      <a:pt x="11" y="29"/>
                      <a:pt x="11" y="29"/>
                    </a:cubicBezTo>
                    <a:cubicBezTo>
                      <a:pt x="10" y="30"/>
                      <a:pt x="10" y="30"/>
                      <a:pt x="9" y="30"/>
                    </a:cubicBezTo>
                    <a:cubicBezTo>
                      <a:pt x="8" y="30"/>
                      <a:pt x="8" y="30"/>
                      <a:pt x="7" y="29"/>
                    </a:cubicBezTo>
                    <a:cubicBezTo>
                      <a:pt x="7" y="29"/>
                      <a:pt x="6" y="28"/>
                      <a:pt x="7" y="27"/>
                    </a:cubicBezTo>
                    <a:close/>
                    <a:moveTo>
                      <a:pt x="15" y="3"/>
                    </a:moveTo>
                    <a:cubicBezTo>
                      <a:pt x="15" y="2"/>
                      <a:pt x="15" y="1"/>
                      <a:pt x="16" y="1"/>
                    </a:cubicBezTo>
                    <a:cubicBezTo>
                      <a:pt x="16" y="0"/>
                      <a:pt x="17" y="0"/>
                      <a:pt x="17" y="0"/>
                    </a:cubicBezTo>
                    <a:cubicBezTo>
                      <a:pt x="18" y="0"/>
                      <a:pt x="19" y="0"/>
                      <a:pt x="19" y="1"/>
                    </a:cubicBezTo>
                    <a:cubicBezTo>
                      <a:pt x="20" y="1"/>
                      <a:pt x="20" y="2"/>
                      <a:pt x="20" y="3"/>
                    </a:cubicBezTo>
                    <a:cubicBezTo>
                      <a:pt x="20" y="3"/>
                      <a:pt x="20" y="4"/>
                      <a:pt x="19" y="4"/>
                    </a:cubicBezTo>
                    <a:cubicBezTo>
                      <a:pt x="18" y="5"/>
                      <a:pt x="18" y="5"/>
                      <a:pt x="17" y="5"/>
                    </a:cubicBezTo>
                    <a:cubicBezTo>
                      <a:pt x="17" y="5"/>
                      <a:pt x="16" y="5"/>
                      <a:pt x="16" y="4"/>
                    </a:cubicBezTo>
                    <a:cubicBezTo>
                      <a:pt x="15" y="4"/>
                      <a:pt x="15" y="3"/>
                      <a:pt x="15" y="3"/>
                    </a:cubicBezTo>
                    <a:close/>
                    <a:moveTo>
                      <a:pt x="13" y="27"/>
                    </a:moveTo>
                    <a:cubicBezTo>
                      <a:pt x="13" y="27"/>
                      <a:pt x="13" y="26"/>
                      <a:pt x="14" y="26"/>
                    </a:cubicBezTo>
                    <a:cubicBezTo>
                      <a:pt x="14" y="25"/>
                      <a:pt x="15" y="25"/>
                      <a:pt x="15" y="25"/>
                    </a:cubicBezTo>
                    <a:cubicBezTo>
                      <a:pt x="16" y="25"/>
                      <a:pt x="17" y="25"/>
                      <a:pt x="17" y="26"/>
                    </a:cubicBezTo>
                    <a:cubicBezTo>
                      <a:pt x="18" y="26"/>
                      <a:pt x="18" y="27"/>
                      <a:pt x="18" y="27"/>
                    </a:cubicBezTo>
                    <a:cubicBezTo>
                      <a:pt x="18" y="28"/>
                      <a:pt x="17" y="29"/>
                      <a:pt x="17" y="29"/>
                    </a:cubicBezTo>
                    <a:cubicBezTo>
                      <a:pt x="16" y="30"/>
                      <a:pt x="16" y="30"/>
                      <a:pt x="15" y="30"/>
                    </a:cubicBezTo>
                    <a:cubicBezTo>
                      <a:pt x="15" y="30"/>
                      <a:pt x="14" y="30"/>
                      <a:pt x="13" y="29"/>
                    </a:cubicBezTo>
                    <a:cubicBezTo>
                      <a:pt x="13" y="29"/>
                      <a:pt x="13" y="28"/>
                      <a:pt x="13" y="27"/>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5" name="Freeform 400"/>
              <p:cNvSpPr>
                <a:spLocks noEditPoints="1"/>
              </p:cNvSpPr>
              <p:nvPr/>
            </p:nvSpPr>
            <p:spPr bwMode="auto">
              <a:xfrm>
                <a:off x="6445" y="1833"/>
                <a:ext cx="35" cy="42"/>
              </a:xfrm>
              <a:custGeom>
                <a:avLst/>
                <a:gdLst>
                  <a:gd name="T0" fmla="*/ 2 w 25"/>
                  <a:gd name="T1" fmla="*/ 7 h 30"/>
                  <a:gd name="T2" fmla="*/ 6 w 25"/>
                  <a:gd name="T3" fmla="*/ 7 h 30"/>
                  <a:gd name="T4" fmla="*/ 6 w 25"/>
                  <a:gd name="T5" fmla="*/ 11 h 30"/>
                  <a:gd name="T6" fmla="*/ 2 w 25"/>
                  <a:gd name="T7" fmla="*/ 11 h 30"/>
                  <a:gd name="T8" fmla="*/ 1 w 25"/>
                  <a:gd name="T9" fmla="*/ 15 h 30"/>
                  <a:gd name="T10" fmla="*/ 4 w 25"/>
                  <a:gd name="T11" fmla="*/ 13 h 30"/>
                  <a:gd name="T12" fmla="*/ 6 w 25"/>
                  <a:gd name="T13" fmla="*/ 15 h 30"/>
                  <a:gd name="T14" fmla="*/ 3 w 25"/>
                  <a:gd name="T15" fmla="*/ 17 h 30"/>
                  <a:gd name="T16" fmla="*/ 1 w 25"/>
                  <a:gd name="T17" fmla="*/ 15 h 30"/>
                  <a:gd name="T18" fmla="*/ 1 w 25"/>
                  <a:gd name="T19" fmla="*/ 20 h 30"/>
                  <a:gd name="T20" fmla="*/ 5 w 25"/>
                  <a:gd name="T21" fmla="*/ 20 h 30"/>
                  <a:gd name="T22" fmla="*/ 4 w 25"/>
                  <a:gd name="T23" fmla="*/ 23 h 30"/>
                  <a:gd name="T24" fmla="*/ 1 w 25"/>
                  <a:gd name="T25" fmla="*/ 23 h 30"/>
                  <a:gd name="T26" fmla="*/ 8 w 25"/>
                  <a:gd name="T27" fmla="*/ 3 h 30"/>
                  <a:gd name="T28" fmla="*/ 11 w 25"/>
                  <a:gd name="T29" fmla="*/ 0 h 30"/>
                  <a:gd name="T30" fmla="*/ 13 w 25"/>
                  <a:gd name="T31" fmla="*/ 3 h 30"/>
                  <a:gd name="T32" fmla="*/ 11 w 25"/>
                  <a:gd name="T33" fmla="*/ 5 h 30"/>
                  <a:gd name="T34" fmla="*/ 8 w 25"/>
                  <a:gd name="T35" fmla="*/ 3 h 30"/>
                  <a:gd name="T36" fmla="*/ 7 w 25"/>
                  <a:gd name="T37" fmla="*/ 26 h 30"/>
                  <a:gd name="T38" fmla="*/ 10 w 25"/>
                  <a:gd name="T39" fmla="*/ 26 h 30"/>
                  <a:gd name="T40" fmla="*/ 10 w 25"/>
                  <a:gd name="T41" fmla="*/ 29 h 30"/>
                  <a:gd name="T42" fmla="*/ 7 w 25"/>
                  <a:gd name="T43" fmla="*/ 29 h 30"/>
                  <a:gd name="T44" fmla="*/ 14 w 25"/>
                  <a:gd name="T45" fmla="*/ 3 h 30"/>
                  <a:gd name="T46" fmla="*/ 17 w 25"/>
                  <a:gd name="T47" fmla="*/ 0 h 30"/>
                  <a:gd name="T48" fmla="*/ 19 w 25"/>
                  <a:gd name="T49" fmla="*/ 3 h 30"/>
                  <a:gd name="T50" fmla="*/ 17 w 25"/>
                  <a:gd name="T51" fmla="*/ 5 h 30"/>
                  <a:gd name="T52" fmla="*/ 14 w 25"/>
                  <a:gd name="T53" fmla="*/ 3 h 30"/>
                  <a:gd name="T54" fmla="*/ 13 w 25"/>
                  <a:gd name="T55" fmla="*/ 26 h 30"/>
                  <a:gd name="T56" fmla="*/ 17 w 25"/>
                  <a:gd name="T57" fmla="*/ 26 h 30"/>
                  <a:gd name="T58" fmla="*/ 17 w 25"/>
                  <a:gd name="T59" fmla="*/ 29 h 30"/>
                  <a:gd name="T60" fmla="*/ 13 w 25"/>
                  <a:gd name="T61" fmla="*/ 29 h 30"/>
                  <a:gd name="T62" fmla="*/ 20 w 25"/>
                  <a:gd name="T63" fmla="*/ 9 h 30"/>
                  <a:gd name="T64" fmla="*/ 23 w 25"/>
                  <a:gd name="T65" fmla="*/ 6 h 30"/>
                  <a:gd name="T66" fmla="*/ 25 w 25"/>
                  <a:gd name="T67" fmla="*/ 9 h 30"/>
                  <a:gd name="T68" fmla="*/ 23 w 25"/>
                  <a:gd name="T69" fmla="*/ 11 h 30"/>
                  <a:gd name="T70" fmla="*/ 20 w 25"/>
                  <a:gd name="T71" fmla="*/ 9 h 30"/>
                  <a:gd name="T72" fmla="*/ 21 w 25"/>
                  <a:gd name="T73" fmla="*/ 13 h 30"/>
                  <a:gd name="T74" fmla="*/ 24 w 25"/>
                  <a:gd name="T75" fmla="*/ 13 h 30"/>
                  <a:gd name="T76" fmla="*/ 24 w 25"/>
                  <a:gd name="T77" fmla="*/ 17 h 30"/>
                  <a:gd name="T78" fmla="*/ 20 w 25"/>
                  <a:gd name="T79" fmla="*/ 17 h 30"/>
                  <a:gd name="T80" fmla="*/ 19 w 25"/>
                  <a:gd name="T81" fmla="*/ 21 h 30"/>
                  <a:gd name="T82" fmla="*/ 22 w 25"/>
                  <a:gd name="T83" fmla="*/ 19 h 30"/>
                  <a:gd name="T84" fmla="*/ 24 w 25"/>
                  <a:gd name="T85" fmla="*/ 21 h 30"/>
                  <a:gd name="T86" fmla="*/ 21 w 25"/>
                  <a:gd name="T87" fmla="*/ 24 h 30"/>
                  <a:gd name="T88" fmla="*/ 19 w 25"/>
                  <a:gd name="T8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0">
                    <a:moveTo>
                      <a:pt x="2" y="9"/>
                    </a:moveTo>
                    <a:cubicBezTo>
                      <a:pt x="2" y="8"/>
                      <a:pt x="2" y="8"/>
                      <a:pt x="2" y="7"/>
                    </a:cubicBezTo>
                    <a:cubicBezTo>
                      <a:pt x="3" y="7"/>
                      <a:pt x="4" y="6"/>
                      <a:pt x="4" y="6"/>
                    </a:cubicBezTo>
                    <a:cubicBezTo>
                      <a:pt x="5" y="6"/>
                      <a:pt x="6" y="7"/>
                      <a:pt x="6" y="7"/>
                    </a:cubicBezTo>
                    <a:cubicBezTo>
                      <a:pt x="6" y="8"/>
                      <a:pt x="7" y="8"/>
                      <a:pt x="7" y="9"/>
                    </a:cubicBezTo>
                    <a:cubicBezTo>
                      <a:pt x="6" y="9"/>
                      <a:pt x="6" y="10"/>
                      <a:pt x="6" y="11"/>
                    </a:cubicBezTo>
                    <a:cubicBezTo>
                      <a:pt x="5" y="11"/>
                      <a:pt x="5" y="11"/>
                      <a:pt x="4" y="11"/>
                    </a:cubicBezTo>
                    <a:cubicBezTo>
                      <a:pt x="3" y="11"/>
                      <a:pt x="3" y="11"/>
                      <a:pt x="2" y="11"/>
                    </a:cubicBezTo>
                    <a:cubicBezTo>
                      <a:pt x="2" y="10"/>
                      <a:pt x="2" y="9"/>
                      <a:pt x="2" y="9"/>
                    </a:cubicBezTo>
                    <a:close/>
                    <a:moveTo>
                      <a:pt x="1" y="15"/>
                    </a:moveTo>
                    <a:cubicBezTo>
                      <a:pt x="1" y="14"/>
                      <a:pt x="1" y="14"/>
                      <a:pt x="2" y="13"/>
                    </a:cubicBezTo>
                    <a:cubicBezTo>
                      <a:pt x="2" y="13"/>
                      <a:pt x="3" y="13"/>
                      <a:pt x="4" y="13"/>
                    </a:cubicBezTo>
                    <a:cubicBezTo>
                      <a:pt x="4" y="13"/>
                      <a:pt x="5" y="13"/>
                      <a:pt x="5" y="13"/>
                    </a:cubicBezTo>
                    <a:cubicBezTo>
                      <a:pt x="6" y="14"/>
                      <a:pt x="6" y="14"/>
                      <a:pt x="6" y="15"/>
                    </a:cubicBezTo>
                    <a:cubicBezTo>
                      <a:pt x="6" y="16"/>
                      <a:pt x="6" y="16"/>
                      <a:pt x="5" y="17"/>
                    </a:cubicBezTo>
                    <a:cubicBezTo>
                      <a:pt x="4" y="17"/>
                      <a:pt x="4" y="17"/>
                      <a:pt x="3" y="17"/>
                    </a:cubicBezTo>
                    <a:cubicBezTo>
                      <a:pt x="2" y="17"/>
                      <a:pt x="2" y="17"/>
                      <a:pt x="2" y="17"/>
                    </a:cubicBezTo>
                    <a:cubicBezTo>
                      <a:pt x="1" y="16"/>
                      <a:pt x="1" y="16"/>
                      <a:pt x="1" y="15"/>
                    </a:cubicBezTo>
                    <a:close/>
                    <a:moveTo>
                      <a:pt x="0" y="21"/>
                    </a:moveTo>
                    <a:cubicBezTo>
                      <a:pt x="0" y="21"/>
                      <a:pt x="1" y="20"/>
                      <a:pt x="1" y="20"/>
                    </a:cubicBezTo>
                    <a:cubicBezTo>
                      <a:pt x="2" y="19"/>
                      <a:pt x="2" y="19"/>
                      <a:pt x="3" y="19"/>
                    </a:cubicBezTo>
                    <a:cubicBezTo>
                      <a:pt x="4" y="19"/>
                      <a:pt x="4" y="19"/>
                      <a:pt x="5" y="20"/>
                    </a:cubicBezTo>
                    <a:cubicBezTo>
                      <a:pt x="5" y="20"/>
                      <a:pt x="5" y="21"/>
                      <a:pt x="5" y="21"/>
                    </a:cubicBezTo>
                    <a:cubicBezTo>
                      <a:pt x="5" y="22"/>
                      <a:pt x="5" y="23"/>
                      <a:pt x="4" y="23"/>
                    </a:cubicBezTo>
                    <a:cubicBezTo>
                      <a:pt x="4" y="23"/>
                      <a:pt x="3" y="24"/>
                      <a:pt x="3" y="24"/>
                    </a:cubicBezTo>
                    <a:cubicBezTo>
                      <a:pt x="2" y="24"/>
                      <a:pt x="1" y="23"/>
                      <a:pt x="1" y="23"/>
                    </a:cubicBezTo>
                    <a:cubicBezTo>
                      <a:pt x="0" y="23"/>
                      <a:pt x="0" y="22"/>
                      <a:pt x="0" y="21"/>
                    </a:cubicBezTo>
                    <a:close/>
                    <a:moveTo>
                      <a:pt x="8" y="3"/>
                    </a:moveTo>
                    <a:cubicBezTo>
                      <a:pt x="8" y="2"/>
                      <a:pt x="9" y="1"/>
                      <a:pt x="9" y="1"/>
                    </a:cubicBezTo>
                    <a:cubicBezTo>
                      <a:pt x="10" y="0"/>
                      <a:pt x="10" y="0"/>
                      <a:pt x="11" y="0"/>
                    </a:cubicBezTo>
                    <a:cubicBezTo>
                      <a:pt x="11" y="0"/>
                      <a:pt x="12" y="0"/>
                      <a:pt x="13" y="1"/>
                    </a:cubicBezTo>
                    <a:cubicBezTo>
                      <a:pt x="13" y="1"/>
                      <a:pt x="13" y="2"/>
                      <a:pt x="13" y="3"/>
                    </a:cubicBezTo>
                    <a:cubicBezTo>
                      <a:pt x="13" y="3"/>
                      <a:pt x="13" y="4"/>
                      <a:pt x="12" y="4"/>
                    </a:cubicBezTo>
                    <a:cubicBezTo>
                      <a:pt x="12" y="5"/>
                      <a:pt x="11" y="5"/>
                      <a:pt x="11" y="5"/>
                    </a:cubicBezTo>
                    <a:cubicBezTo>
                      <a:pt x="10" y="5"/>
                      <a:pt x="9" y="5"/>
                      <a:pt x="9" y="4"/>
                    </a:cubicBezTo>
                    <a:cubicBezTo>
                      <a:pt x="8" y="4"/>
                      <a:pt x="8" y="3"/>
                      <a:pt x="8" y="3"/>
                    </a:cubicBezTo>
                    <a:close/>
                    <a:moveTo>
                      <a:pt x="6" y="27"/>
                    </a:moveTo>
                    <a:cubicBezTo>
                      <a:pt x="6" y="27"/>
                      <a:pt x="6" y="26"/>
                      <a:pt x="7" y="26"/>
                    </a:cubicBezTo>
                    <a:cubicBezTo>
                      <a:pt x="7" y="25"/>
                      <a:pt x="8" y="25"/>
                      <a:pt x="9" y="25"/>
                    </a:cubicBezTo>
                    <a:cubicBezTo>
                      <a:pt x="9" y="25"/>
                      <a:pt x="10" y="25"/>
                      <a:pt x="10" y="26"/>
                    </a:cubicBezTo>
                    <a:cubicBezTo>
                      <a:pt x="11" y="26"/>
                      <a:pt x="11" y="27"/>
                      <a:pt x="11" y="27"/>
                    </a:cubicBezTo>
                    <a:cubicBezTo>
                      <a:pt x="11" y="28"/>
                      <a:pt x="11" y="29"/>
                      <a:pt x="10" y="29"/>
                    </a:cubicBezTo>
                    <a:cubicBezTo>
                      <a:pt x="10" y="30"/>
                      <a:pt x="9" y="30"/>
                      <a:pt x="9" y="30"/>
                    </a:cubicBezTo>
                    <a:cubicBezTo>
                      <a:pt x="8" y="30"/>
                      <a:pt x="7" y="30"/>
                      <a:pt x="7" y="29"/>
                    </a:cubicBezTo>
                    <a:cubicBezTo>
                      <a:pt x="6" y="29"/>
                      <a:pt x="6" y="28"/>
                      <a:pt x="6" y="27"/>
                    </a:cubicBezTo>
                    <a:close/>
                    <a:moveTo>
                      <a:pt x="14" y="3"/>
                    </a:moveTo>
                    <a:cubicBezTo>
                      <a:pt x="15" y="2"/>
                      <a:pt x="15" y="1"/>
                      <a:pt x="15" y="1"/>
                    </a:cubicBezTo>
                    <a:cubicBezTo>
                      <a:pt x="16" y="0"/>
                      <a:pt x="16" y="0"/>
                      <a:pt x="17" y="0"/>
                    </a:cubicBezTo>
                    <a:cubicBezTo>
                      <a:pt x="18" y="0"/>
                      <a:pt x="18" y="0"/>
                      <a:pt x="19" y="1"/>
                    </a:cubicBezTo>
                    <a:cubicBezTo>
                      <a:pt x="19" y="1"/>
                      <a:pt x="19" y="2"/>
                      <a:pt x="19" y="3"/>
                    </a:cubicBezTo>
                    <a:cubicBezTo>
                      <a:pt x="19" y="3"/>
                      <a:pt x="19" y="4"/>
                      <a:pt x="19" y="4"/>
                    </a:cubicBezTo>
                    <a:cubicBezTo>
                      <a:pt x="18" y="5"/>
                      <a:pt x="18" y="5"/>
                      <a:pt x="17" y="5"/>
                    </a:cubicBezTo>
                    <a:cubicBezTo>
                      <a:pt x="16" y="5"/>
                      <a:pt x="16" y="5"/>
                      <a:pt x="15" y="4"/>
                    </a:cubicBezTo>
                    <a:cubicBezTo>
                      <a:pt x="15" y="4"/>
                      <a:pt x="14" y="3"/>
                      <a:pt x="14" y="3"/>
                    </a:cubicBezTo>
                    <a:close/>
                    <a:moveTo>
                      <a:pt x="12" y="27"/>
                    </a:moveTo>
                    <a:cubicBezTo>
                      <a:pt x="12" y="27"/>
                      <a:pt x="13" y="26"/>
                      <a:pt x="13" y="26"/>
                    </a:cubicBezTo>
                    <a:cubicBezTo>
                      <a:pt x="14" y="25"/>
                      <a:pt x="14" y="25"/>
                      <a:pt x="15" y="25"/>
                    </a:cubicBezTo>
                    <a:cubicBezTo>
                      <a:pt x="16" y="25"/>
                      <a:pt x="16" y="25"/>
                      <a:pt x="17" y="26"/>
                    </a:cubicBezTo>
                    <a:cubicBezTo>
                      <a:pt x="17" y="26"/>
                      <a:pt x="17" y="27"/>
                      <a:pt x="17" y="27"/>
                    </a:cubicBezTo>
                    <a:cubicBezTo>
                      <a:pt x="17" y="28"/>
                      <a:pt x="17" y="29"/>
                      <a:pt x="17" y="29"/>
                    </a:cubicBezTo>
                    <a:cubicBezTo>
                      <a:pt x="16" y="30"/>
                      <a:pt x="15" y="30"/>
                      <a:pt x="15" y="30"/>
                    </a:cubicBezTo>
                    <a:cubicBezTo>
                      <a:pt x="14" y="30"/>
                      <a:pt x="14" y="30"/>
                      <a:pt x="13" y="29"/>
                    </a:cubicBezTo>
                    <a:cubicBezTo>
                      <a:pt x="13" y="29"/>
                      <a:pt x="12" y="28"/>
                      <a:pt x="12" y="27"/>
                    </a:cubicBezTo>
                    <a:close/>
                    <a:moveTo>
                      <a:pt x="20" y="9"/>
                    </a:moveTo>
                    <a:cubicBezTo>
                      <a:pt x="20" y="8"/>
                      <a:pt x="21" y="8"/>
                      <a:pt x="21" y="7"/>
                    </a:cubicBezTo>
                    <a:cubicBezTo>
                      <a:pt x="22" y="7"/>
                      <a:pt x="22" y="6"/>
                      <a:pt x="23" y="6"/>
                    </a:cubicBezTo>
                    <a:cubicBezTo>
                      <a:pt x="24" y="6"/>
                      <a:pt x="24" y="7"/>
                      <a:pt x="25" y="7"/>
                    </a:cubicBezTo>
                    <a:cubicBezTo>
                      <a:pt x="25" y="8"/>
                      <a:pt x="25" y="8"/>
                      <a:pt x="25" y="9"/>
                    </a:cubicBezTo>
                    <a:cubicBezTo>
                      <a:pt x="25" y="9"/>
                      <a:pt x="25" y="10"/>
                      <a:pt x="24" y="11"/>
                    </a:cubicBezTo>
                    <a:cubicBezTo>
                      <a:pt x="24" y="11"/>
                      <a:pt x="23" y="11"/>
                      <a:pt x="23" y="11"/>
                    </a:cubicBezTo>
                    <a:cubicBezTo>
                      <a:pt x="22" y="11"/>
                      <a:pt x="21" y="11"/>
                      <a:pt x="21" y="11"/>
                    </a:cubicBezTo>
                    <a:cubicBezTo>
                      <a:pt x="20" y="10"/>
                      <a:pt x="20" y="9"/>
                      <a:pt x="20" y="9"/>
                    </a:cubicBezTo>
                    <a:close/>
                    <a:moveTo>
                      <a:pt x="20" y="15"/>
                    </a:moveTo>
                    <a:cubicBezTo>
                      <a:pt x="20" y="14"/>
                      <a:pt x="20" y="14"/>
                      <a:pt x="21" y="13"/>
                    </a:cubicBezTo>
                    <a:cubicBezTo>
                      <a:pt x="21" y="13"/>
                      <a:pt x="22" y="13"/>
                      <a:pt x="22" y="13"/>
                    </a:cubicBezTo>
                    <a:cubicBezTo>
                      <a:pt x="23" y="13"/>
                      <a:pt x="24" y="13"/>
                      <a:pt x="24" y="13"/>
                    </a:cubicBezTo>
                    <a:cubicBezTo>
                      <a:pt x="24" y="14"/>
                      <a:pt x="25" y="14"/>
                      <a:pt x="25" y="15"/>
                    </a:cubicBezTo>
                    <a:cubicBezTo>
                      <a:pt x="25" y="16"/>
                      <a:pt x="24" y="16"/>
                      <a:pt x="24" y="17"/>
                    </a:cubicBezTo>
                    <a:cubicBezTo>
                      <a:pt x="23" y="17"/>
                      <a:pt x="23" y="17"/>
                      <a:pt x="22" y="17"/>
                    </a:cubicBezTo>
                    <a:cubicBezTo>
                      <a:pt x="21" y="17"/>
                      <a:pt x="21" y="17"/>
                      <a:pt x="20" y="17"/>
                    </a:cubicBezTo>
                    <a:cubicBezTo>
                      <a:pt x="20" y="16"/>
                      <a:pt x="20" y="16"/>
                      <a:pt x="20" y="15"/>
                    </a:cubicBezTo>
                    <a:close/>
                    <a:moveTo>
                      <a:pt x="19" y="21"/>
                    </a:moveTo>
                    <a:cubicBezTo>
                      <a:pt x="19" y="21"/>
                      <a:pt x="19" y="20"/>
                      <a:pt x="20" y="20"/>
                    </a:cubicBezTo>
                    <a:cubicBezTo>
                      <a:pt x="20" y="19"/>
                      <a:pt x="21" y="19"/>
                      <a:pt x="22" y="19"/>
                    </a:cubicBezTo>
                    <a:cubicBezTo>
                      <a:pt x="22" y="19"/>
                      <a:pt x="23" y="19"/>
                      <a:pt x="23" y="20"/>
                    </a:cubicBezTo>
                    <a:cubicBezTo>
                      <a:pt x="24" y="20"/>
                      <a:pt x="24" y="21"/>
                      <a:pt x="24" y="21"/>
                    </a:cubicBezTo>
                    <a:cubicBezTo>
                      <a:pt x="24" y="22"/>
                      <a:pt x="24" y="23"/>
                      <a:pt x="23" y="23"/>
                    </a:cubicBezTo>
                    <a:cubicBezTo>
                      <a:pt x="23" y="23"/>
                      <a:pt x="22" y="24"/>
                      <a:pt x="21" y="24"/>
                    </a:cubicBezTo>
                    <a:cubicBezTo>
                      <a:pt x="21" y="24"/>
                      <a:pt x="20" y="23"/>
                      <a:pt x="20" y="23"/>
                    </a:cubicBezTo>
                    <a:cubicBezTo>
                      <a:pt x="19" y="23"/>
                      <a:pt x="19" y="22"/>
                      <a:pt x="19" y="21"/>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sp>
            <p:nvSpPr>
              <p:cNvPr id="236" name="Freeform 401"/>
              <p:cNvSpPr>
                <a:spLocks noEditPoints="1"/>
              </p:cNvSpPr>
              <p:nvPr/>
            </p:nvSpPr>
            <p:spPr bwMode="auto">
              <a:xfrm>
                <a:off x="6484" y="1833"/>
                <a:ext cx="45" cy="42"/>
              </a:xfrm>
              <a:custGeom>
                <a:avLst/>
                <a:gdLst>
                  <a:gd name="T0" fmla="*/ 3 w 32"/>
                  <a:gd name="T1" fmla="*/ 1 h 30"/>
                  <a:gd name="T2" fmla="*/ 6 w 32"/>
                  <a:gd name="T3" fmla="*/ 1 h 30"/>
                  <a:gd name="T4" fmla="*/ 6 w 32"/>
                  <a:gd name="T5" fmla="*/ 4 h 30"/>
                  <a:gd name="T6" fmla="*/ 3 w 32"/>
                  <a:gd name="T7" fmla="*/ 4 h 30"/>
                  <a:gd name="T8" fmla="*/ 1 w 32"/>
                  <a:gd name="T9" fmla="*/ 9 h 30"/>
                  <a:gd name="T10" fmla="*/ 4 w 32"/>
                  <a:gd name="T11" fmla="*/ 6 h 30"/>
                  <a:gd name="T12" fmla="*/ 6 w 32"/>
                  <a:gd name="T13" fmla="*/ 9 h 30"/>
                  <a:gd name="T14" fmla="*/ 4 w 32"/>
                  <a:gd name="T15" fmla="*/ 11 h 30"/>
                  <a:gd name="T16" fmla="*/ 1 w 32"/>
                  <a:gd name="T17" fmla="*/ 9 h 30"/>
                  <a:gd name="T18" fmla="*/ 2 w 32"/>
                  <a:gd name="T19" fmla="*/ 13 h 30"/>
                  <a:gd name="T20" fmla="*/ 5 w 32"/>
                  <a:gd name="T21" fmla="*/ 13 h 30"/>
                  <a:gd name="T22" fmla="*/ 5 w 32"/>
                  <a:gd name="T23" fmla="*/ 17 h 30"/>
                  <a:gd name="T24" fmla="*/ 1 w 32"/>
                  <a:gd name="T25" fmla="*/ 17 h 30"/>
                  <a:gd name="T26" fmla="*/ 0 w 32"/>
                  <a:gd name="T27" fmla="*/ 21 h 30"/>
                  <a:gd name="T28" fmla="*/ 3 w 32"/>
                  <a:gd name="T29" fmla="*/ 19 h 30"/>
                  <a:gd name="T30" fmla="*/ 5 w 32"/>
                  <a:gd name="T31" fmla="*/ 21 h 30"/>
                  <a:gd name="T32" fmla="*/ 2 w 32"/>
                  <a:gd name="T33" fmla="*/ 24 h 30"/>
                  <a:gd name="T34" fmla="*/ 0 w 32"/>
                  <a:gd name="T35" fmla="*/ 21 h 30"/>
                  <a:gd name="T36" fmla="*/ 1 w 32"/>
                  <a:gd name="T37" fmla="*/ 26 h 30"/>
                  <a:gd name="T38" fmla="*/ 4 w 32"/>
                  <a:gd name="T39" fmla="*/ 26 h 30"/>
                  <a:gd name="T40" fmla="*/ 4 w 32"/>
                  <a:gd name="T41" fmla="*/ 29 h 30"/>
                  <a:gd name="T42" fmla="*/ 0 w 32"/>
                  <a:gd name="T43" fmla="*/ 29 h 30"/>
                  <a:gd name="T44" fmla="*/ 8 w 32"/>
                  <a:gd name="T45" fmla="*/ 9 h 30"/>
                  <a:gd name="T46" fmla="*/ 10 w 32"/>
                  <a:gd name="T47" fmla="*/ 6 h 30"/>
                  <a:gd name="T48" fmla="*/ 13 w 32"/>
                  <a:gd name="T49" fmla="*/ 9 h 30"/>
                  <a:gd name="T50" fmla="*/ 10 w 32"/>
                  <a:gd name="T51" fmla="*/ 11 h 30"/>
                  <a:gd name="T52" fmla="*/ 8 w 32"/>
                  <a:gd name="T53" fmla="*/ 9 h 30"/>
                  <a:gd name="T54" fmla="*/ 14 w 32"/>
                  <a:gd name="T55" fmla="*/ 13 h 30"/>
                  <a:gd name="T56" fmla="*/ 18 w 32"/>
                  <a:gd name="T57" fmla="*/ 13 h 30"/>
                  <a:gd name="T58" fmla="*/ 17 w 32"/>
                  <a:gd name="T59" fmla="*/ 17 h 30"/>
                  <a:gd name="T60" fmla="*/ 14 w 32"/>
                  <a:gd name="T61" fmla="*/ 17 h 30"/>
                  <a:gd name="T62" fmla="*/ 19 w 32"/>
                  <a:gd name="T63" fmla="*/ 21 h 30"/>
                  <a:gd name="T64" fmla="*/ 22 w 32"/>
                  <a:gd name="T65" fmla="*/ 19 h 30"/>
                  <a:gd name="T66" fmla="*/ 24 w 32"/>
                  <a:gd name="T67" fmla="*/ 21 h 30"/>
                  <a:gd name="T68" fmla="*/ 21 w 32"/>
                  <a:gd name="T69" fmla="*/ 24 h 30"/>
                  <a:gd name="T70" fmla="*/ 19 w 32"/>
                  <a:gd name="T71" fmla="*/ 21 h 30"/>
                  <a:gd name="T72" fmla="*/ 28 w 32"/>
                  <a:gd name="T73" fmla="*/ 1 h 30"/>
                  <a:gd name="T74" fmla="*/ 31 w 32"/>
                  <a:gd name="T75" fmla="*/ 1 h 30"/>
                  <a:gd name="T76" fmla="*/ 31 w 32"/>
                  <a:gd name="T77" fmla="*/ 4 h 30"/>
                  <a:gd name="T78" fmla="*/ 27 w 32"/>
                  <a:gd name="T79" fmla="*/ 4 h 30"/>
                  <a:gd name="T80" fmla="*/ 26 w 32"/>
                  <a:gd name="T81" fmla="*/ 9 h 30"/>
                  <a:gd name="T82" fmla="*/ 29 w 32"/>
                  <a:gd name="T83" fmla="*/ 6 h 30"/>
                  <a:gd name="T84" fmla="*/ 31 w 32"/>
                  <a:gd name="T85" fmla="*/ 9 h 30"/>
                  <a:gd name="T86" fmla="*/ 29 w 32"/>
                  <a:gd name="T87" fmla="*/ 11 h 30"/>
                  <a:gd name="T88" fmla="*/ 26 w 32"/>
                  <a:gd name="T89" fmla="*/ 9 h 30"/>
                  <a:gd name="T90" fmla="*/ 27 w 32"/>
                  <a:gd name="T91" fmla="*/ 13 h 30"/>
                  <a:gd name="T92" fmla="*/ 30 w 32"/>
                  <a:gd name="T93" fmla="*/ 13 h 30"/>
                  <a:gd name="T94" fmla="*/ 30 w 32"/>
                  <a:gd name="T95" fmla="*/ 17 h 30"/>
                  <a:gd name="T96" fmla="*/ 26 w 32"/>
                  <a:gd name="T97" fmla="*/ 17 h 30"/>
                  <a:gd name="T98" fmla="*/ 25 w 32"/>
                  <a:gd name="T99" fmla="*/ 21 h 30"/>
                  <a:gd name="T100" fmla="*/ 28 w 32"/>
                  <a:gd name="T101" fmla="*/ 19 h 30"/>
                  <a:gd name="T102" fmla="*/ 30 w 32"/>
                  <a:gd name="T103" fmla="*/ 21 h 30"/>
                  <a:gd name="T104" fmla="*/ 27 w 32"/>
                  <a:gd name="T105" fmla="*/ 24 h 30"/>
                  <a:gd name="T106" fmla="*/ 25 w 32"/>
                  <a:gd name="T107" fmla="*/ 21 h 30"/>
                  <a:gd name="T108" fmla="*/ 25 w 32"/>
                  <a:gd name="T109" fmla="*/ 26 h 30"/>
                  <a:gd name="T110" fmla="*/ 29 w 32"/>
                  <a:gd name="T111" fmla="*/ 26 h 30"/>
                  <a:gd name="T112" fmla="*/ 29 w 32"/>
                  <a:gd name="T113" fmla="*/ 29 h 30"/>
                  <a:gd name="T114" fmla="*/ 25 w 32"/>
                  <a:gd name="T11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 h="30">
                    <a:moveTo>
                      <a:pt x="2" y="3"/>
                    </a:moveTo>
                    <a:cubicBezTo>
                      <a:pt x="2" y="2"/>
                      <a:pt x="2" y="1"/>
                      <a:pt x="3" y="1"/>
                    </a:cubicBezTo>
                    <a:cubicBezTo>
                      <a:pt x="3" y="0"/>
                      <a:pt x="4" y="0"/>
                      <a:pt x="4" y="0"/>
                    </a:cubicBezTo>
                    <a:cubicBezTo>
                      <a:pt x="5" y="0"/>
                      <a:pt x="6" y="0"/>
                      <a:pt x="6" y="1"/>
                    </a:cubicBezTo>
                    <a:cubicBezTo>
                      <a:pt x="7" y="1"/>
                      <a:pt x="7" y="2"/>
                      <a:pt x="7" y="3"/>
                    </a:cubicBezTo>
                    <a:cubicBezTo>
                      <a:pt x="7" y="3"/>
                      <a:pt x="7" y="4"/>
                      <a:pt x="6" y="4"/>
                    </a:cubicBezTo>
                    <a:cubicBezTo>
                      <a:pt x="5" y="5"/>
                      <a:pt x="5" y="5"/>
                      <a:pt x="4" y="5"/>
                    </a:cubicBezTo>
                    <a:cubicBezTo>
                      <a:pt x="4" y="5"/>
                      <a:pt x="3" y="5"/>
                      <a:pt x="3" y="4"/>
                    </a:cubicBezTo>
                    <a:cubicBezTo>
                      <a:pt x="2" y="4"/>
                      <a:pt x="2" y="3"/>
                      <a:pt x="2" y="3"/>
                    </a:cubicBezTo>
                    <a:close/>
                    <a:moveTo>
                      <a:pt x="1" y="9"/>
                    </a:moveTo>
                    <a:cubicBezTo>
                      <a:pt x="2" y="8"/>
                      <a:pt x="2" y="8"/>
                      <a:pt x="2" y="7"/>
                    </a:cubicBezTo>
                    <a:cubicBezTo>
                      <a:pt x="3" y="7"/>
                      <a:pt x="3" y="6"/>
                      <a:pt x="4" y="6"/>
                    </a:cubicBezTo>
                    <a:cubicBezTo>
                      <a:pt x="5" y="6"/>
                      <a:pt x="5" y="7"/>
                      <a:pt x="6" y="7"/>
                    </a:cubicBezTo>
                    <a:cubicBezTo>
                      <a:pt x="6" y="8"/>
                      <a:pt x="6" y="8"/>
                      <a:pt x="6" y="9"/>
                    </a:cubicBezTo>
                    <a:cubicBezTo>
                      <a:pt x="6" y="9"/>
                      <a:pt x="6" y="10"/>
                      <a:pt x="6" y="11"/>
                    </a:cubicBezTo>
                    <a:cubicBezTo>
                      <a:pt x="5" y="11"/>
                      <a:pt x="4" y="11"/>
                      <a:pt x="4" y="11"/>
                    </a:cubicBezTo>
                    <a:cubicBezTo>
                      <a:pt x="3" y="11"/>
                      <a:pt x="2" y="11"/>
                      <a:pt x="2" y="11"/>
                    </a:cubicBezTo>
                    <a:cubicBezTo>
                      <a:pt x="2" y="10"/>
                      <a:pt x="1" y="9"/>
                      <a:pt x="1" y="9"/>
                    </a:cubicBezTo>
                    <a:close/>
                    <a:moveTo>
                      <a:pt x="1" y="15"/>
                    </a:moveTo>
                    <a:cubicBezTo>
                      <a:pt x="1" y="14"/>
                      <a:pt x="1" y="14"/>
                      <a:pt x="2" y="13"/>
                    </a:cubicBezTo>
                    <a:cubicBezTo>
                      <a:pt x="2" y="13"/>
                      <a:pt x="3" y="13"/>
                      <a:pt x="4" y="13"/>
                    </a:cubicBezTo>
                    <a:cubicBezTo>
                      <a:pt x="4" y="13"/>
                      <a:pt x="5" y="13"/>
                      <a:pt x="5" y="13"/>
                    </a:cubicBezTo>
                    <a:cubicBezTo>
                      <a:pt x="6" y="14"/>
                      <a:pt x="6" y="14"/>
                      <a:pt x="6" y="15"/>
                    </a:cubicBezTo>
                    <a:cubicBezTo>
                      <a:pt x="6" y="16"/>
                      <a:pt x="5" y="16"/>
                      <a:pt x="5" y="17"/>
                    </a:cubicBezTo>
                    <a:cubicBezTo>
                      <a:pt x="4" y="17"/>
                      <a:pt x="4" y="17"/>
                      <a:pt x="3" y="17"/>
                    </a:cubicBezTo>
                    <a:cubicBezTo>
                      <a:pt x="2" y="17"/>
                      <a:pt x="2" y="17"/>
                      <a:pt x="1" y="17"/>
                    </a:cubicBezTo>
                    <a:cubicBezTo>
                      <a:pt x="1" y="16"/>
                      <a:pt x="1" y="16"/>
                      <a:pt x="1" y="15"/>
                    </a:cubicBezTo>
                    <a:close/>
                    <a:moveTo>
                      <a:pt x="0" y="21"/>
                    </a:moveTo>
                    <a:cubicBezTo>
                      <a:pt x="0" y="21"/>
                      <a:pt x="1" y="20"/>
                      <a:pt x="1" y="20"/>
                    </a:cubicBezTo>
                    <a:cubicBezTo>
                      <a:pt x="2" y="19"/>
                      <a:pt x="2" y="19"/>
                      <a:pt x="3" y="19"/>
                    </a:cubicBezTo>
                    <a:cubicBezTo>
                      <a:pt x="4" y="19"/>
                      <a:pt x="4" y="19"/>
                      <a:pt x="5" y="20"/>
                    </a:cubicBezTo>
                    <a:cubicBezTo>
                      <a:pt x="5" y="20"/>
                      <a:pt x="5" y="21"/>
                      <a:pt x="5" y="21"/>
                    </a:cubicBezTo>
                    <a:cubicBezTo>
                      <a:pt x="5" y="22"/>
                      <a:pt x="5" y="23"/>
                      <a:pt x="4" y="23"/>
                    </a:cubicBezTo>
                    <a:cubicBezTo>
                      <a:pt x="4" y="23"/>
                      <a:pt x="3" y="24"/>
                      <a:pt x="2" y="24"/>
                    </a:cubicBezTo>
                    <a:cubicBezTo>
                      <a:pt x="2" y="24"/>
                      <a:pt x="1" y="23"/>
                      <a:pt x="1" y="23"/>
                    </a:cubicBezTo>
                    <a:cubicBezTo>
                      <a:pt x="0" y="23"/>
                      <a:pt x="0" y="22"/>
                      <a:pt x="0" y="21"/>
                    </a:cubicBezTo>
                    <a:close/>
                    <a:moveTo>
                      <a:pt x="0" y="27"/>
                    </a:moveTo>
                    <a:cubicBezTo>
                      <a:pt x="0" y="27"/>
                      <a:pt x="0" y="26"/>
                      <a:pt x="1" y="26"/>
                    </a:cubicBezTo>
                    <a:cubicBezTo>
                      <a:pt x="1" y="25"/>
                      <a:pt x="2" y="25"/>
                      <a:pt x="2" y="25"/>
                    </a:cubicBezTo>
                    <a:cubicBezTo>
                      <a:pt x="3" y="25"/>
                      <a:pt x="4" y="25"/>
                      <a:pt x="4" y="26"/>
                    </a:cubicBezTo>
                    <a:cubicBezTo>
                      <a:pt x="5" y="26"/>
                      <a:pt x="5" y="27"/>
                      <a:pt x="5" y="27"/>
                    </a:cubicBezTo>
                    <a:cubicBezTo>
                      <a:pt x="5" y="28"/>
                      <a:pt x="4" y="29"/>
                      <a:pt x="4" y="29"/>
                    </a:cubicBezTo>
                    <a:cubicBezTo>
                      <a:pt x="3" y="30"/>
                      <a:pt x="3" y="30"/>
                      <a:pt x="2" y="30"/>
                    </a:cubicBezTo>
                    <a:cubicBezTo>
                      <a:pt x="2" y="30"/>
                      <a:pt x="1" y="30"/>
                      <a:pt x="0" y="29"/>
                    </a:cubicBezTo>
                    <a:cubicBezTo>
                      <a:pt x="0" y="29"/>
                      <a:pt x="0" y="28"/>
                      <a:pt x="0" y="27"/>
                    </a:cubicBezTo>
                    <a:close/>
                    <a:moveTo>
                      <a:pt x="8" y="9"/>
                    </a:moveTo>
                    <a:cubicBezTo>
                      <a:pt x="8" y="8"/>
                      <a:pt x="8" y="8"/>
                      <a:pt x="9" y="7"/>
                    </a:cubicBezTo>
                    <a:cubicBezTo>
                      <a:pt x="9" y="7"/>
                      <a:pt x="10" y="6"/>
                      <a:pt x="10" y="6"/>
                    </a:cubicBezTo>
                    <a:cubicBezTo>
                      <a:pt x="11" y="6"/>
                      <a:pt x="12" y="7"/>
                      <a:pt x="12" y="7"/>
                    </a:cubicBezTo>
                    <a:cubicBezTo>
                      <a:pt x="13" y="8"/>
                      <a:pt x="13" y="8"/>
                      <a:pt x="13" y="9"/>
                    </a:cubicBezTo>
                    <a:cubicBezTo>
                      <a:pt x="13" y="9"/>
                      <a:pt x="12" y="10"/>
                      <a:pt x="12" y="11"/>
                    </a:cubicBezTo>
                    <a:cubicBezTo>
                      <a:pt x="11" y="11"/>
                      <a:pt x="11" y="11"/>
                      <a:pt x="10" y="11"/>
                    </a:cubicBezTo>
                    <a:cubicBezTo>
                      <a:pt x="9" y="11"/>
                      <a:pt x="9" y="11"/>
                      <a:pt x="8" y="11"/>
                    </a:cubicBezTo>
                    <a:cubicBezTo>
                      <a:pt x="8" y="10"/>
                      <a:pt x="8" y="9"/>
                      <a:pt x="8" y="9"/>
                    </a:cubicBezTo>
                    <a:close/>
                    <a:moveTo>
                      <a:pt x="13" y="15"/>
                    </a:moveTo>
                    <a:cubicBezTo>
                      <a:pt x="13" y="14"/>
                      <a:pt x="14" y="14"/>
                      <a:pt x="14" y="13"/>
                    </a:cubicBezTo>
                    <a:cubicBezTo>
                      <a:pt x="15" y="13"/>
                      <a:pt x="15" y="13"/>
                      <a:pt x="16" y="13"/>
                    </a:cubicBezTo>
                    <a:cubicBezTo>
                      <a:pt x="17" y="13"/>
                      <a:pt x="17" y="13"/>
                      <a:pt x="18" y="13"/>
                    </a:cubicBezTo>
                    <a:cubicBezTo>
                      <a:pt x="18" y="14"/>
                      <a:pt x="18" y="14"/>
                      <a:pt x="18" y="15"/>
                    </a:cubicBezTo>
                    <a:cubicBezTo>
                      <a:pt x="18" y="16"/>
                      <a:pt x="18" y="16"/>
                      <a:pt x="17" y="17"/>
                    </a:cubicBezTo>
                    <a:cubicBezTo>
                      <a:pt x="17" y="17"/>
                      <a:pt x="16" y="17"/>
                      <a:pt x="15" y="17"/>
                    </a:cubicBezTo>
                    <a:cubicBezTo>
                      <a:pt x="15" y="17"/>
                      <a:pt x="14" y="17"/>
                      <a:pt x="14" y="17"/>
                    </a:cubicBezTo>
                    <a:cubicBezTo>
                      <a:pt x="13" y="16"/>
                      <a:pt x="13" y="16"/>
                      <a:pt x="13" y="15"/>
                    </a:cubicBezTo>
                    <a:close/>
                    <a:moveTo>
                      <a:pt x="19" y="21"/>
                    </a:moveTo>
                    <a:cubicBezTo>
                      <a:pt x="19" y="21"/>
                      <a:pt x="19" y="20"/>
                      <a:pt x="20" y="20"/>
                    </a:cubicBezTo>
                    <a:cubicBezTo>
                      <a:pt x="20" y="19"/>
                      <a:pt x="21" y="19"/>
                      <a:pt x="22" y="19"/>
                    </a:cubicBezTo>
                    <a:cubicBezTo>
                      <a:pt x="22" y="19"/>
                      <a:pt x="23" y="19"/>
                      <a:pt x="23" y="20"/>
                    </a:cubicBezTo>
                    <a:cubicBezTo>
                      <a:pt x="24" y="20"/>
                      <a:pt x="24" y="21"/>
                      <a:pt x="24" y="21"/>
                    </a:cubicBezTo>
                    <a:cubicBezTo>
                      <a:pt x="24" y="22"/>
                      <a:pt x="23" y="23"/>
                      <a:pt x="23" y="23"/>
                    </a:cubicBezTo>
                    <a:cubicBezTo>
                      <a:pt x="22" y="23"/>
                      <a:pt x="22" y="24"/>
                      <a:pt x="21" y="24"/>
                    </a:cubicBezTo>
                    <a:cubicBezTo>
                      <a:pt x="20" y="24"/>
                      <a:pt x="20" y="23"/>
                      <a:pt x="19" y="23"/>
                    </a:cubicBezTo>
                    <a:cubicBezTo>
                      <a:pt x="19" y="23"/>
                      <a:pt x="19" y="22"/>
                      <a:pt x="19" y="21"/>
                    </a:cubicBezTo>
                    <a:close/>
                    <a:moveTo>
                      <a:pt x="27" y="3"/>
                    </a:moveTo>
                    <a:cubicBezTo>
                      <a:pt x="27" y="2"/>
                      <a:pt x="27" y="1"/>
                      <a:pt x="28" y="1"/>
                    </a:cubicBezTo>
                    <a:cubicBezTo>
                      <a:pt x="28" y="0"/>
                      <a:pt x="29" y="0"/>
                      <a:pt x="29" y="0"/>
                    </a:cubicBezTo>
                    <a:cubicBezTo>
                      <a:pt x="30" y="0"/>
                      <a:pt x="31" y="0"/>
                      <a:pt x="31" y="1"/>
                    </a:cubicBezTo>
                    <a:cubicBezTo>
                      <a:pt x="32" y="1"/>
                      <a:pt x="32" y="2"/>
                      <a:pt x="32" y="3"/>
                    </a:cubicBezTo>
                    <a:cubicBezTo>
                      <a:pt x="32" y="3"/>
                      <a:pt x="31" y="4"/>
                      <a:pt x="31" y="4"/>
                    </a:cubicBezTo>
                    <a:cubicBezTo>
                      <a:pt x="30" y="5"/>
                      <a:pt x="30" y="5"/>
                      <a:pt x="29" y="5"/>
                    </a:cubicBezTo>
                    <a:cubicBezTo>
                      <a:pt x="28" y="5"/>
                      <a:pt x="28" y="5"/>
                      <a:pt x="27" y="4"/>
                    </a:cubicBezTo>
                    <a:cubicBezTo>
                      <a:pt x="27" y="4"/>
                      <a:pt x="27" y="3"/>
                      <a:pt x="27" y="3"/>
                    </a:cubicBezTo>
                    <a:close/>
                    <a:moveTo>
                      <a:pt x="26" y="9"/>
                    </a:moveTo>
                    <a:cubicBezTo>
                      <a:pt x="26" y="8"/>
                      <a:pt x="27" y="8"/>
                      <a:pt x="27" y="7"/>
                    </a:cubicBezTo>
                    <a:cubicBezTo>
                      <a:pt x="28" y="7"/>
                      <a:pt x="28" y="6"/>
                      <a:pt x="29" y="6"/>
                    </a:cubicBezTo>
                    <a:cubicBezTo>
                      <a:pt x="30" y="6"/>
                      <a:pt x="30" y="7"/>
                      <a:pt x="31" y="7"/>
                    </a:cubicBezTo>
                    <a:cubicBezTo>
                      <a:pt x="31" y="8"/>
                      <a:pt x="31" y="8"/>
                      <a:pt x="31" y="9"/>
                    </a:cubicBezTo>
                    <a:cubicBezTo>
                      <a:pt x="31" y="9"/>
                      <a:pt x="31" y="10"/>
                      <a:pt x="30" y="11"/>
                    </a:cubicBezTo>
                    <a:cubicBezTo>
                      <a:pt x="30" y="11"/>
                      <a:pt x="29" y="11"/>
                      <a:pt x="29" y="11"/>
                    </a:cubicBezTo>
                    <a:cubicBezTo>
                      <a:pt x="28" y="11"/>
                      <a:pt x="27" y="11"/>
                      <a:pt x="27" y="11"/>
                    </a:cubicBezTo>
                    <a:cubicBezTo>
                      <a:pt x="26" y="10"/>
                      <a:pt x="26" y="9"/>
                      <a:pt x="26" y="9"/>
                    </a:cubicBezTo>
                    <a:close/>
                    <a:moveTo>
                      <a:pt x="26" y="15"/>
                    </a:moveTo>
                    <a:cubicBezTo>
                      <a:pt x="26" y="14"/>
                      <a:pt x="26" y="14"/>
                      <a:pt x="27" y="13"/>
                    </a:cubicBezTo>
                    <a:cubicBezTo>
                      <a:pt x="27" y="13"/>
                      <a:pt x="28" y="13"/>
                      <a:pt x="28" y="13"/>
                    </a:cubicBezTo>
                    <a:cubicBezTo>
                      <a:pt x="29" y="13"/>
                      <a:pt x="30" y="13"/>
                      <a:pt x="30" y="13"/>
                    </a:cubicBezTo>
                    <a:cubicBezTo>
                      <a:pt x="31" y="14"/>
                      <a:pt x="31" y="14"/>
                      <a:pt x="31" y="15"/>
                    </a:cubicBezTo>
                    <a:cubicBezTo>
                      <a:pt x="31" y="16"/>
                      <a:pt x="30" y="16"/>
                      <a:pt x="30" y="17"/>
                    </a:cubicBezTo>
                    <a:cubicBezTo>
                      <a:pt x="29" y="17"/>
                      <a:pt x="29" y="17"/>
                      <a:pt x="28" y="17"/>
                    </a:cubicBezTo>
                    <a:cubicBezTo>
                      <a:pt x="27" y="17"/>
                      <a:pt x="27" y="17"/>
                      <a:pt x="26" y="17"/>
                    </a:cubicBezTo>
                    <a:cubicBezTo>
                      <a:pt x="26" y="16"/>
                      <a:pt x="26" y="16"/>
                      <a:pt x="26" y="15"/>
                    </a:cubicBezTo>
                    <a:close/>
                    <a:moveTo>
                      <a:pt x="25" y="21"/>
                    </a:moveTo>
                    <a:cubicBezTo>
                      <a:pt x="25" y="21"/>
                      <a:pt x="25" y="20"/>
                      <a:pt x="26" y="20"/>
                    </a:cubicBezTo>
                    <a:cubicBezTo>
                      <a:pt x="27" y="19"/>
                      <a:pt x="27" y="19"/>
                      <a:pt x="28" y="19"/>
                    </a:cubicBezTo>
                    <a:cubicBezTo>
                      <a:pt x="28" y="19"/>
                      <a:pt x="29" y="19"/>
                      <a:pt x="29" y="20"/>
                    </a:cubicBezTo>
                    <a:cubicBezTo>
                      <a:pt x="30" y="20"/>
                      <a:pt x="30" y="21"/>
                      <a:pt x="30" y="21"/>
                    </a:cubicBezTo>
                    <a:cubicBezTo>
                      <a:pt x="30" y="22"/>
                      <a:pt x="30" y="23"/>
                      <a:pt x="29" y="23"/>
                    </a:cubicBezTo>
                    <a:cubicBezTo>
                      <a:pt x="29" y="23"/>
                      <a:pt x="28" y="24"/>
                      <a:pt x="27" y="24"/>
                    </a:cubicBezTo>
                    <a:cubicBezTo>
                      <a:pt x="27" y="24"/>
                      <a:pt x="26" y="23"/>
                      <a:pt x="26" y="23"/>
                    </a:cubicBezTo>
                    <a:cubicBezTo>
                      <a:pt x="25" y="23"/>
                      <a:pt x="25" y="22"/>
                      <a:pt x="25" y="21"/>
                    </a:cubicBezTo>
                    <a:close/>
                    <a:moveTo>
                      <a:pt x="25" y="27"/>
                    </a:moveTo>
                    <a:cubicBezTo>
                      <a:pt x="25" y="27"/>
                      <a:pt x="25" y="26"/>
                      <a:pt x="25" y="26"/>
                    </a:cubicBezTo>
                    <a:cubicBezTo>
                      <a:pt x="26" y="25"/>
                      <a:pt x="27" y="25"/>
                      <a:pt x="27" y="25"/>
                    </a:cubicBezTo>
                    <a:cubicBezTo>
                      <a:pt x="28" y="25"/>
                      <a:pt x="29" y="25"/>
                      <a:pt x="29" y="26"/>
                    </a:cubicBezTo>
                    <a:cubicBezTo>
                      <a:pt x="29" y="26"/>
                      <a:pt x="30" y="27"/>
                      <a:pt x="30" y="27"/>
                    </a:cubicBezTo>
                    <a:cubicBezTo>
                      <a:pt x="30" y="28"/>
                      <a:pt x="29" y="29"/>
                      <a:pt x="29" y="29"/>
                    </a:cubicBezTo>
                    <a:cubicBezTo>
                      <a:pt x="28" y="30"/>
                      <a:pt x="28" y="30"/>
                      <a:pt x="27" y="30"/>
                    </a:cubicBezTo>
                    <a:cubicBezTo>
                      <a:pt x="26" y="30"/>
                      <a:pt x="26" y="30"/>
                      <a:pt x="25" y="29"/>
                    </a:cubicBezTo>
                    <a:cubicBezTo>
                      <a:pt x="25" y="29"/>
                      <a:pt x="25" y="28"/>
                      <a:pt x="25" y="27"/>
                    </a:cubicBezTo>
                    <a:close/>
                  </a:path>
                </a:pathLst>
              </a:custGeom>
              <a:solidFill>
                <a:srgbClr val="B40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gradFill>
                    <a:gsLst>
                      <a:gs pos="15929">
                        <a:srgbClr val="505050"/>
                      </a:gs>
                      <a:gs pos="46018">
                        <a:srgbClr val="505050"/>
                      </a:gs>
                    </a:gsLst>
                    <a:lin ang="5400000" scaled="1"/>
                  </a:gradFill>
                </a:endParaRPr>
              </a:p>
            </p:txBody>
          </p:sp>
        </p:grpSp>
        <p:sp>
          <p:nvSpPr>
            <p:cNvPr id="45" name="Rectangle 44"/>
            <p:cNvSpPr/>
            <p:nvPr/>
          </p:nvSpPr>
          <p:spPr>
            <a:xfrm>
              <a:off x="8932833" y="4823592"/>
              <a:ext cx="2635769" cy="997832"/>
            </a:xfrm>
            <a:prstGeom prst="rect">
              <a:avLst/>
            </a:prstGeom>
          </p:spPr>
          <p:txBody>
            <a:bodyPr wrap="square">
              <a:spAutoFit/>
            </a:bodyPr>
            <a:lstStyle/>
            <a:p>
              <a:pPr>
                <a:lnSpc>
                  <a:spcPct val="90000"/>
                </a:lnSpc>
                <a:spcAft>
                  <a:spcPts val="600"/>
                </a:spcAft>
              </a:pPr>
              <a:r>
                <a:rPr lang="en-US" sz="1599" dirty="0">
                  <a:gradFill>
                    <a:gsLst>
                      <a:gs pos="85841">
                        <a:srgbClr val="0078D7"/>
                      </a:gs>
                      <a:gs pos="46018">
                        <a:srgbClr val="0078D7"/>
                      </a:gs>
                    </a:gsLst>
                    <a:lin ang="5400000" scaled="1"/>
                  </a:gradFill>
                </a:rPr>
                <a:t>Operations</a:t>
              </a:r>
              <a:r>
                <a:rPr lang="en-US" sz="1599" dirty="0">
                  <a:gradFill>
                    <a:gsLst>
                      <a:gs pos="15929">
                        <a:srgbClr val="505050"/>
                      </a:gs>
                      <a:gs pos="46018">
                        <a:srgbClr val="505050"/>
                      </a:gs>
                    </a:gsLst>
                    <a:lin ang="5400000" scaled="1"/>
                  </a:gradFill>
                </a:rPr>
                <a:t> automates deployment and monitors deployed apps from central repository</a:t>
              </a:r>
            </a:p>
          </p:txBody>
        </p:sp>
      </p:grpSp>
      <p:sp>
        <p:nvSpPr>
          <p:cNvPr id="237" name="Freeform 5"/>
          <p:cNvSpPr>
            <a:spLocks noChangeAspect="1" noEditPoints="1"/>
          </p:cNvSpPr>
          <p:nvPr/>
        </p:nvSpPr>
        <p:spPr bwMode="auto">
          <a:xfrm>
            <a:off x="4958274" y="2081234"/>
            <a:ext cx="1174825" cy="907353"/>
          </a:xfrm>
          <a:custGeom>
            <a:avLst/>
            <a:gdLst>
              <a:gd name="T0" fmla="*/ 1 w 187"/>
              <a:gd name="T1" fmla="*/ 102 h 143"/>
              <a:gd name="T2" fmla="*/ 6 w 187"/>
              <a:gd name="T3" fmla="*/ 84 h 143"/>
              <a:gd name="T4" fmla="*/ 21 w 187"/>
              <a:gd name="T5" fmla="*/ 32 h 143"/>
              <a:gd name="T6" fmla="*/ 29 w 187"/>
              <a:gd name="T7" fmla="*/ 1 h 143"/>
              <a:gd name="T8" fmla="*/ 31 w 187"/>
              <a:gd name="T9" fmla="*/ 0 h 143"/>
              <a:gd name="T10" fmla="*/ 36 w 187"/>
              <a:gd name="T11" fmla="*/ 0 h 143"/>
              <a:gd name="T12" fmla="*/ 86 w 187"/>
              <a:gd name="T13" fmla="*/ 0 h 143"/>
              <a:gd name="T14" fmla="*/ 114 w 187"/>
              <a:gd name="T15" fmla="*/ 0 h 143"/>
              <a:gd name="T16" fmla="*/ 156 w 187"/>
              <a:gd name="T17" fmla="*/ 0 h 143"/>
              <a:gd name="T18" fmla="*/ 157 w 187"/>
              <a:gd name="T19" fmla="*/ 0 h 143"/>
              <a:gd name="T20" fmla="*/ 158 w 187"/>
              <a:gd name="T21" fmla="*/ 1 h 143"/>
              <a:gd name="T22" fmla="*/ 163 w 187"/>
              <a:gd name="T23" fmla="*/ 20 h 143"/>
              <a:gd name="T24" fmla="*/ 178 w 187"/>
              <a:gd name="T25" fmla="*/ 72 h 143"/>
              <a:gd name="T26" fmla="*/ 186 w 187"/>
              <a:gd name="T27" fmla="*/ 102 h 143"/>
              <a:gd name="T28" fmla="*/ 184 w 187"/>
              <a:gd name="T29" fmla="*/ 105 h 143"/>
              <a:gd name="T30" fmla="*/ 163 w 187"/>
              <a:gd name="T31" fmla="*/ 105 h 143"/>
              <a:gd name="T32" fmla="*/ 109 w 187"/>
              <a:gd name="T33" fmla="*/ 105 h 143"/>
              <a:gd name="T34" fmla="*/ 88 w 187"/>
              <a:gd name="T35" fmla="*/ 105 h 143"/>
              <a:gd name="T36" fmla="*/ 38 w 187"/>
              <a:gd name="T37" fmla="*/ 105 h 143"/>
              <a:gd name="T38" fmla="*/ 3 w 187"/>
              <a:gd name="T39" fmla="*/ 105 h 143"/>
              <a:gd name="T40" fmla="*/ 1 w 187"/>
              <a:gd name="T41" fmla="*/ 102 h 143"/>
              <a:gd name="T42" fmla="*/ 186 w 187"/>
              <a:gd name="T43" fmla="*/ 112 h 143"/>
              <a:gd name="T44" fmla="*/ 186 w 187"/>
              <a:gd name="T45" fmla="*/ 141 h 143"/>
              <a:gd name="T46" fmla="*/ 186 w 187"/>
              <a:gd name="T47" fmla="*/ 142 h 143"/>
              <a:gd name="T48" fmla="*/ 184 w 187"/>
              <a:gd name="T49" fmla="*/ 143 h 143"/>
              <a:gd name="T50" fmla="*/ 172 w 187"/>
              <a:gd name="T51" fmla="*/ 143 h 143"/>
              <a:gd name="T52" fmla="*/ 128 w 187"/>
              <a:gd name="T53" fmla="*/ 143 h 143"/>
              <a:gd name="T54" fmla="*/ 72 w 187"/>
              <a:gd name="T55" fmla="*/ 143 h 143"/>
              <a:gd name="T56" fmla="*/ 24 w 187"/>
              <a:gd name="T57" fmla="*/ 143 h 143"/>
              <a:gd name="T58" fmla="*/ 3 w 187"/>
              <a:gd name="T59" fmla="*/ 143 h 143"/>
              <a:gd name="T60" fmla="*/ 1 w 187"/>
              <a:gd name="T61" fmla="*/ 141 h 143"/>
              <a:gd name="T62" fmla="*/ 1 w 187"/>
              <a:gd name="T63" fmla="*/ 112 h 143"/>
              <a:gd name="T64" fmla="*/ 3 w 187"/>
              <a:gd name="T65" fmla="*/ 110 h 143"/>
              <a:gd name="T66" fmla="*/ 15 w 187"/>
              <a:gd name="T67" fmla="*/ 110 h 143"/>
              <a:gd name="T68" fmla="*/ 59 w 187"/>
              <a:gd name="T69" fmla="*/ 110 h 143"/>
              <a:gd name="T70" fmla="*/ 115 w 187"/>
              <a:gd name="T71" fmla="*/ 110 h 143"/>
              <a:gd name="T72" fmla="*/ 164 w 187"/>
              <a:gd name="T73" fmla="*/ 110 h 143"/>
              <a:gd name="T74" fmla="*/ 184 w 187"/>
              <a:gd name="T75" fmla="*/ 110 h 143"/>
              <a:gd name="T76" fmla="*/ 186 w 187"/>
              <a:gd name="T77" fmla="*/ 112 h 143"/>
              <a:gd name="T78" fmla="*/ 25 w 187"/>
              <a:gd name="T79" fmla="*/ 126 h 143"/>
              <a:gd name="T80" fmla="*/ 19 w 187"/>
              <a:gd name="T81" fmla="*/ 120 h 143"/>
              <a:gd name="T82" fmla="*/ 13 w 187"/>
              <a:gd name="T83" fmla="*/ 126 h 143"/>
              <a:gd name="T84" fmla="*/ 19 w 187"/>
              <a:gd name="T85" fmla="*/ 132 h 143"/>
              <a:gd name="T86" fmla="*/ 25 w 187"/>
              <a:gd name="T87" fmla="*/ 126 h 143"/>
              <a:gd name="T88" fmla="*/ 152 w 187"/>
              <a:gd name="T89" fmla="*/ 126 h 143"/>
              <a:gd name="T90" fmla="*/ 149 w 187"/>
              <a:gd name="T91" fmla="*/ 123 h 143"/>
              <a:gd name="T92" fmla="*/ 38 w 187"/>
              <a:gd name="T93" fmla="*/ 123 h 143"/>
              <a:gd name="T94" fmla="*/ 35 w 187"/>
              <a:gd name="T95" fmla="*/ 126 h 143"/>
              <a:gd name="T96" fmla="*/ 38 w 187"/>
              <a:gd name="T97" fmla="*/ 129 h 143"/>
              <a:gd name="T98" fmla="*/ 149 w 187"/>
              <a:gd name="T99" fmla="*/ 129 h 143"/>
              <a:gd name="T100" fmla="*/ 152 w 187"/>
              <a:gd name="T101" fmla="*/ 126 h 143"/>
              <a:gd name="T102" fmla="*/ 174 w 187"/>
              <a:gd name="T103" fmla="*/ 126 h 143"/>
              <a:gd name="T104" fmla="*/ 168 w 187"/>
              <a:gd name="T105" fmla="*/ 120 h 143"/>
              <a:gd name="T106" fmla="*/ 162 w 187"/>
              <a:gd name="T107" fmla="*/ 126 h 143"/>
              <a:gd name="T108" fmla="*/ 168 w 187"/>
              <a:gd name="T109" fmla="*/ 132 h 143"/>
              <a:gd name="T110" fmla="*/ 174 w 187"/>
              <a:gd name="T111" fmla="*/ 1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7" h="143">
                <a:moveTo>
                  <a:pt x="1" y="102"/>
                </a:moveTo>
                <a:cubicBezTo>
                  <a:pt x="3" y="96"/>
                  <a:pt x="5" y="90"/>
                  <a:pt x="6" y="84"/>
                </a:cubicBezTo>
                <a:cubicBezTo>
                  <a:pt x="11" y="66"/>
                  <a:pt x="16" y="49"/>
                  <a:pt x="21" y="32"/>
                </a:cubicBezTo>
                <a:cubicBezTo>
                  <a:pt x="24" y="22"/>
                  <a:pt x="26" y="12"/>
                  <a:pt x="29" y="1"/>
                </a:cubicBezTo>
                <a:cubicBezTo>
                  <a:pt x="30" y="0"/>
                  <a:pt x="31" y="0"/>
                  <a:pt x="31" y="0"/>
                </a:cubicBezTo>
                <a:cubicBezTo>
                  <a:pt x="33" y="0"/>
                  <a:pt x="34" y="0"/>
                  <a:pt x="36" y="0"/>
                </a:cubicBezTo>
                <a:cubicBezTo>
                  <a:pt x="53" y="0"/>
                  <a:pt x="70" y="0"/>
                  <a:pt x="86" y="0"/>
                </a:cubicBezTo>
                <a:cubicBezTo>
                  <a:pt x="95" y="0"/>
                  <a:pt x="105" y="0"/>
                  <a:pt x="114" y="0"/>
                </a:cubicBezTo>
                <a:cubicBezTo>
                  <a:pt x="128" y="0"/>
                  <a:pt x="142" y="0"/>
                  <a:pt x="156" y="0"/>
                </a:cubicBezTo>
                <a:cubicBezTo>
                  <a:pt x="157" y="0"/>
                  <a:pt x="157" y="0"/>
                  <a:pt x="157" y="0"/>
                </a:cubicBezTo>
                <a:cubicBezTo>
                  <a:pt x="158" y="0"/>
                  <a:pt x="158" y="1"/>
                  <a:pt x="158" y="1"/>
                </a:cubicBezTo>
                <a:cubicBezTo>
                  <a:pt x="159" y="8"/>
                  <a:pt x="161" y="14"/>
                  <a:pt x="163" y="20"/>
                </a:cubicBezTo>
                <a:cubicBezTo>
                  <a:pt x="168" y="38"/>
                  <a:pt x="173" y="55"/>
                  <a:pt x="178" y="72"/>
                </a:cubicBezTo>
                <a:cubicBezTo>
                  <a:pt x="181" y="83"/>
                  <a:pt x="183" y="92"/>
                  <a:pt x="186" y="102"/>
                </a:cubicBezTo>
                <a:cubicBezTo>
                  <a:pt x="187" y="104"/>
                  <a:pt x="185" y="105"/>
                  <a:pt x="184" y="105"/>
                </a:cubicBezTo>
                <a:cubicBezTo>
                  <a:pt x="177" y="105"/>
                  <a:pt x="170" y="105"/>
                  <a:pt x="163" y="105"/>
                </a:cubicBezTo>
                <a:cubicBezTo>
                  <a:pt x="145" y="105"/>
                  <a:pt x="126" y="105"/>
                  <a:pt x="109" y="105"/>
                </a:cubicBezTo>
                <a:cubicBezTo>
                  <a:pt x="101" y="105"/>
                  <a:pt x="95" y="105"/>
                  <a:pt x="88" y="105"/>
                </a:cubicBezTo>
                <a:cubicBezTo>
                  <a:pt x="71" y="105"/>
                  <a:pt x="54" y="105"/>
                  <a:pt x="38" y="105"/>
                </a:cubicBezTo>
                <a:cubicBezTo>
                  <a:pt x="26" y="105"/>
                  <a:pt x="14" y="105"/>
                  <a:pt x="3" y="105"/>
                </a:cubicBezTo>
                <a:cubicBezTo>
                  <a:pt x="2" y="105"/>
                  <a:pt x="0" y="104"/>
                  <a:pt x="1" y="102"/>
                </a:cubicBezTo>
                <a:close/>
                <a:moveTo>
                  <a:pt x="186" y="112"/>
                </a:moveTo>
                <a:cubicBezTo>
                  <a:pt x="186" y="122"/>
                  <a:pt x="186" y="131"/>
                  <a:pt x="186" y="141"/>
                </a:cubicBezTo>
                <a:cubicBezTo>
                  <a:pt x="186" y="141"/>
                  <a:pt x="186" y="142"/>
                  <a:pt x="186" y="142"/>
                </a:cubicBezTo>
                <a:cubicBezTo>
                  <a:pt x="185" y="143"/>
                  <a:pt x="185" y="143"/>
                  <a:pt x="184" y="143"/>
                </a:cubicBezTo>
                <a:cubicBezTo>
                  <a:pt x="180" y="143"/>
                  <a:pt x="176" y="143"/>
                  <a:pt x="172" y="143"/>
                </a:cubicBezTo>
                <a:cubicBezTo>
                  <a:pt x="158" y="143"/>
                  <a:pt x="143" y="143"/>
                  <a:pt x="128" y="143"/>
                </a:cubicBezTo>
                <a:cubicBezTo>
                  <a:pt x="109" y="143"/>
                  <a:pt x="91" y="143"/>
                  <a:pt x="72" y="143"/>
                </a:cubicBezTo>
                <a:cubicBezTo>
                  <a:pt x="56" y="143"/>
                  <a:pt x="40" y="143"/>
                  <a:pt x="24" y="143"/>
                </a:cubicBezTo>
                <a:cubicBezTo>
                  <a:pt x="17" y="143"/>
                  <a:pt x="10" y="143"/>
                  <a:pt x="3" y="143"/>
                </a:cubicBezTo>
                <a:cubicBezTo>
                  <a:pt x="2" y="143"/>
                  <a:pt x="1" y="142"/>
                  <a:pt x="1" y="141"/>
                </a:cubicBezTo>
                <a:cubicBezTo>
                  <a:pt x="1" y="131"/>
                  <a:pt x="1" y="122"/>
                  <a:pt x="1" y="112"/>
                </a:cubicBezTo>
                <a:cubicBezTo>
                  <a:pt x="1" y="110"/>
                  <a:pt x="2" y="110"/>
                  <a:pt x="3" y="110"/>
                </a:cubicBezTo>
                <a:cubicBezTo>
                  <a:pt x="7" y="110"/>
                  <a:pt x="11" y="110"/>
                  <a:pt x="15" y="110"/>
                </a:cubicBezTo>
                <a:cubicBezTo>
                  <a:pt x="30" y="110"/>
                  <a:pt x="44" y="110"/>
                  <a:pt x="59" y="110"/>
                </a:cubicBezTo>
                <a:cubicBezTo>
                  <a:pt x="78" y="110"/>
                  <a:pt x="96" y="110"/>
                  <a:pt x="115" y="110"/>
                </a:cubicBezTo>
                <a:cubicBezTo>
                  <a:pt x="131" y="110"/>
                  <a:pt x="147" y="110"/>
                  <a:pt x="164" y="110"/>
                </a:cubicBezTo>
                <a:cubicBezTo>
                  <a:pt x="170" y="110"/>
                  <a:pt x="177" y="110"/>
                  <a:pt x="184" y="110"/>
                </a:cubicBezTo>
                <a:cubicBezTo>
                  <a:pt x="185" y="110"/>
                  <a:pt x="186" y="110"/>
                  <a:pt x="186" y="112"/>
                </a:cubicBezTo>
                <a:close/>
                <a:moveTo>
                  <a:pt x="25" y="126"/>
                </a:moveTo>
                <a:cubicBezTo>
                  <a:pt x="25" y="123"/>
                  <a:pt x="22" y="120"/>
                  <a:pt x="19" y="120"/>
                </a:cubicBezTo>
                <a:cubicBezTo>
                  <a:pt x="16" y="120"/>
                  <a:pt x="13" y="123"/>
                  <a:pt x="13" y="126"/>
                </a:cubicBezTo>
                <a:cubicBezTo>
                  <a:pt x="13" y="130"/>
                  <a:pt x="16" y="132"/>
                  <a:pt x="19" y="132"/>
                </a:cubicBezTo>
                <a:cubicBezTo>
                  <a:pt x="22" y="132"/>
                  <a:pt x="25" y="130"/>
                  <a:pt x="25" y="126"/>
                </a:cubicBezTo>
                <a:close/>
                <a:moveTo>
                  <a:pt x="152" y="126"/>
                </a:moveTo>
                <a:cubicBezTo>
                  <a:pt x="152" y="125"/>
                  <a:pt x="151" y="123"/>
                  <a:pt x="149" y="123"/>
                </a:cubicBezTo>
                <a:cubicBezTo>
                  <a:pt x="38" y="123"/>
                  <a:pt x="38" y="123"/>
                  <a:pt x="38" y="123"/>
                </a:cubicBezTo>
                <a:cubicBezTo>
                  <a:pt x="37" y="123"/>
                  <a:pt x="35" y="125"/>
                  <a:pt x="35" y="126"/>
                </a:cubicBezTo>
                <a:cubicBezTo>
                  <a:pt x="35" y="128"/>
                  <a:pt x="37" y="129"/>
                  <a:pt x="38" y="129"/>
                </a:cubicBezTo>
                <a:cubicBezTo>
                  <a:pt x="149" y="129"/>
                  <a:pt x="149" y="129"/>
                  <a:pt x="149" y="129"/>
                </a:cubicBezTo>
                <a:cubicBezTo>
                  <a:pt x="151" y="129"/>
                  <a:pt x="152" y="128"/>
                  <a:pt x="152" y="126"/>
                </a:cubicBezTo>
                <a:close/>
                <a:moveTo>
                  <a:pt x="174" y="126"/>
                </a:moveTo>
                <a:cubicBezTo>
                  <a:pt x="174" y="123"/>
                  <a:pt x="172" y="120"/>
                  <a:pt x="168" y="120"/>
                </a:cubicBezTo>
                <a:cubicBezTo>
                  <a:pt x="165" y="120"/>
                  <a:pt x="162" y="123"/>
                  <a:pt x="162" y="126"/>
                </a:cubicBezTo>
                <a:cubicBezTo>
                  <a:pt x="162" y="130"/>
                  <a:pt x="165" y="132"/>
                  <a:pt x="168" y="132"/>
                </a:cubicBezTo>
                <a:cubicBezTo>
                  <a:pt x="172" y="132"/>
                  <a:pt x="174" y="130"/>
                  <a:pt x="174" y="126"/>
                </a:cubicBezTo>
                <a:close/>
              </a:path>
            </a:pathLst>
          </a:custGeom>
          <a:solidFill>
            <a:schemeClr val="bg1">
              <a:lumMod val="85000"/>
            </a:schemeClr>
          </a:solidFill>
          <a:ln>
            <a:noFill/>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38" name="TextBox 237"/>
          <p:cNvSpPr txBox="1"/>
          <p:nvPr/>
        </p:nvSpPr>
        <p:spPr>
          <a:xfrm>
            <a:off x="4896752" y="2952129"/>
            <a:ext cx="2652469" cy="517022"/>
          </a:xfrm>
          <a:prstGeom prst="rect">
            <a:avLst/>
          </a:prstGeom>
          <a:noFill/>
        </p:spPr>
        <p:txBody>
          <a:bodyPr wrap="none" lIns="182854" tIns="146283" rIns="182854" bIns="146283" rtlCol="0">
            <a:spAutoFit/>
          </a:bodyPr>
          <a:lstStyle/>
          <a:p>
            <a:pPr>
              <a:lnSpc>
                <a:spcPct val="90000"/>
              </a:lnSpc>
              <a:spcAft>
                <a:spcPts val="600"/>
              </a:spcAft>
            </a:pPr>
            <a:r>
              <a:rPr lang="en-US" sz="1600" b="1" dirty="0">
                <a:gradFill>
                  <a:gsLst>
                    <a:gs pos="46018">
                      <a:srgbClr val="FFFFFF"/>
                    </a:gs>
                    <a:gs pos="73451">
                      <a:srgbClr val="FFFFFF"/>
                    </a:gs>
                  </a:gsLst>
                  <a:lin ang="5400000" scaled="1"/>
                </a:gradFill>
              </a:rPr>
              <a:t>Physical/Virtual Servers</a:t>
            </a:r>
          </a:p>
        </p:txBody>
      </p:sp>
      <p:sp>
        <p:nvSpPr>
          <p:cNvPr id="239" name="Freeform 5"/>
          <p:cNvSpPr>
            <a:spLocks noChangeAspect="1" noEditPoints="1"/>
          </p:cNvSpPr>
          <p:nvPr/>
        </p:nvSpPr>
        <p:spPr bwMode="auto">
          <a:xfrm>
            <a:off x="6183178" y="2077062"/>
            <a:ext cx="1174825" cy="907353"/>
          </a:xfrm>
          <a:custGeom>
            <a:avLst/>
            <a:gdLst>
              <a:gd name="T0" fmla="*/ 1 w 187"/>
              <a:gd name="T1" fmla="*/ 102 h 143"/>
              <a:gd name="T2" fmla="*/ 6 w 187"/>
              <a:gd name="T3" fmla="*/ 84 h 143"/>
              <a:gd name="T4" fmla="*/ 21 w 187"/>
              <a:gd name="T5" fmla="*/ 32 h 143"/>
              <a:gd name="T6" fmla="*/ 29 w 187"/>
              <a:gd name="T7" fmla="*/ 1 h 143"/>
              <a:gd name="T8" fmla="*/ 31 w 187"/>
              <a:gd name="T9" fmla="*/ 0 h 143"/>
              <a:gd name="T10" fmla="*/ 36 w 187"/>
              <a:gd name="T11" fmla="*/ 0 h 143"/>
              <a:gd name="T12" fmla="*/ 86 w 187"/>
              <a:gd name="T13" fmla="*/ 0 h 143"/>
              <a:gd name="T14" fmla="*/ 114 w 187"/>
              <a:gd name="T15" fmla="*/ 0 h 143"/>
              <a:gd name="T16" fmla="*/ 156 w 187"/>
              <a:gd name="T17" fmla="*/ 0 h 143"/>
              <a:gd name="T18" fmla="*/ 157 w 187"/>
              <a:gd name="T19" fmla="*/ 0 h 143"/>
              <a:gd name="T20" fmla="*/ 158 w 187"/>
              <a:gd name="T21" fmla="*/ 1 h 143"/>
              <a:gd name="T22" fmla="*/ 163 w 187"/>
              <a:gd name="T23" fmla="*/ 20 h 143"/>
              <a:gd name="T24" fmla="*/ 178 w 187"/>
              <a:gd name="T25" fmla="*/ 72 h 143"/>
              <a:gd name="T26" fmla="*/ 186 w 187"/>
              <a:gd name="T27" fmla="*/ 102 h 143"/>
              <a:gd name="T28" fmla="*/ 184 w 187"/>
              <a:gd name="T29" fmla="*/ 105 h 143"/>
              <a:gd name="T30" fmla="*/ 163 w 187"/>
              <a:gd name="T31" fmla="*/ 105 h 143"/>
              <a:gd name="T32" fmla="*/ 109 w 187"/>
              <a:gd name="T33" fmla="*/ 105 h 143"/>
              <a:gd name="T34" fmla="*/ 88 w 187"/>
              <a:gd name="T35" fmla="*/ 105 h 143"/>
              <a:gd name="T36" fmla="*/ 38 w 187"/>
              <a:gd name="T37" fmla="*/ 105 h 143"/>
              <a:gd name="T38" fmla="*/ 3 w 187"/>
              <a:gd name="T39" fmla="*/ 105 h 143"/>
              <a:gd name="T40" fmla="*/ 1 w 187"/>
              <a:gd name="T41" fmla="*/ 102 h 143"/>
              <a:gd name="T42" fmla="*/ 186 w 187"/>
              <a:gd name="T43" fmla="*/ 112 h 143"/>
              <a:gd name="T44" fmla="*/ 186 w 187"/>
              <a:gd name="T45" fmla="*/ 141 h 143"/>
              <a:gd name="T46" fmla="*/ 186 w 187"/>
              <a:gd name="T47" fmla="*/ 142 h 143"/>
              <a:gd name="T48" fmla="*/ 184 w 187"/>
              <a:gd name="T49" fmla="*/ 143 h 143"/>
              <a:gd name="T50" fmla="*/ 172 w 187"/>
              <a:gd name="T51" fmla="*/ 143 h 143"/>
              <a:gd name="T52" fmla="*/ 128 w 187"/>
              <a:gd name="T53" fmla="*/ 143 h 143"/>
              <a:gd name="T54" fmla="*/ 72 w 187"/>
              <a:gd name="T55" fmla="*/ 143 h 143"/>
              <a:gd name="T56" fmla="*/ 24 w 187"/>
              <a:gd name="T57" fmla="*/ 143 h 143"/>
              <a:gd name="T58" fmla="*/ 3 w 187"/>
              <a:gd name="T59" fmla="*/ 143 h 143"/>
              <a:gd name="T60" fmla="*/ 1 w 187"/>
              <a:gd name="T61" fmla="*/ 141 h 143"/>
              <a:gd name="T62" fmla="*/ 1 w 187"/>
              <a:gd name="T63" fmla="*/ 112 h 143"/>
              <a:gd name="T64" fmla="*/ 3 w 187"/>
              <a:gd name="T65" fmla="*/ 110 h 143"/>
              <a:gd name="T66" fmla="*/ 15 w 187"/>
              <a:gd name="T67" fmla="*/ 110 h 143"/>
              <a:gd name="T68" fmla="*/ 59 w 187"/>
              <a:gd name="T69" fmla="*/ 110 h 143"/>
              <a:gd name="T70" fmla="*/ 115 w 187"/>
              <a:gd name="T71" fmla="*/ 110 h 143"/>
              <a:gd name="T72" fmla="*/ 164 w 187"/>
              <a:gd name="T73" fmla="*/ 110 h 143"/>
              <a:gd name="T74" fmla="*/ 184 w 187"/>
              <a:gd name="T75" fmla="*/ 110 h 143"/>
              <a:gd name="T76" fmla="*/ 186 w 187"/>
              <a:gd name="T77" fmla="*/ 112 h 143"/>
              <a:gd name="T78" fmla="*/ 25 w 187"/>
              <a:gd name="T79" fmla="*/ 126 h 143"/>
              <a:gd name="T80" fmla="*/ 19 w 187"/>
              <a:gd name="T81" fmla="*/ 120 h 143"/>
              <a:gd name="T82" fmla="*/ 13 w 187"/>
              <a:gd name="T83" fmla="*/ 126 h 143"/>
              <a:gd name="T84" fmla="*/ 19 w 187"/>
              <a:gd name="T85" fmla="*/ 132 h 143"/>
              <a:gd name="T86" fmla="*/ 25 w 187"/>
              <a:gd name="T87" fmla="*/ 126 h 143"/>
              <a:gd name="T88" fmla="*/ 152 w 187"/>
              <a:gd name="T89" fmla="*/ 126 h 143"/>
              <a:gd name="T90" fmla="*/ 149 w 187"/>
              <a:gd name="T91" fmla="*/ 123 h 143"/>
              <a:gd name="T92" fmla="*/ 38 w 187"/>
              <a:gd name="T93" fmla="*/ 123 h 143"/>
              <a:gd name="T94" fmla="*/ 35 w 187"/>
              <a:gd name="T95" fmla="*/ 126 h 143"/>
              <a:gd name="T96" fmla="*/ 38 w 187"/>
              <a:gd name="T97" fmla="*/ 129 h 143"/>
              <a:gd name="T98" fmla="*/ 149 w 187"/>
              <a:gd name="T99" fmla="*/ 129 h 143"/>
              <a:gd name="T100" fmla="*/ 152 w 187"/>
              <a:gd name="T101" fmla="*/ 126 h 143"/>
              <a:gd name="T102" fmla="*/ 174 w 187"/>
              <a:gd name="T103" fmla="*/ 126 h 143"/>
              <a:gd name="T104" fmla="*/ 168 w 187"/>
              <a:gd name="T105" fmla="*/ 120 h 143"/>
              <a:gd name="T106" fmla="*/ 162 w 187"/>
              <a:gd name="T107" fmla="*/ 126 h 143"/>
              <a:gd name="T108" fmla="*/ 168 w 187"/>
              <a:gd name="T109" fmla="*/ 132 h 143"/>
              <a:gd name="T110" fmla="*/ 174 w 187"/>
              <a:gd name="T111" fmla="*/ 1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7" h="143">
                <a:moveTo>
                  <a:pt x="1" y="102"/>
                </a:moveTo>
                <a:cubicBezTo>
                  <a:pt x="3" y="96"/>
                  <a:pt x="5" y="90"/>
                  <a:pt x="6" y="84"/>
                </a:cubicBezTo>
                <a:cubicBezTo>
                  <a:pt x="11" y="66"/>
                  <a:pt x="16" y="49"/>
                  <a:pt x="21" y="32"/>
                </a:cubicBezTo>
                <a:cubicBezTo>
                  <a:pt x="24" y="22"/>
                  <a:pt x="26" y="12"/>
                  <a:pt x="29" y="1"/>
                </a:cubicBezTo>
                <a:cubicBezTo>
                  <a:pt x="30" y="0"/>
                  <a:pt x="31" y="0"/>
                  <a:pt x="31" y="0"/>
                </a:cubicBezTo>
                <a:cubicBezTo>
                  <a:pt x="33" y="0"/>
                  <a:pt x="34" y="0"/>
                  <a:pt x="36" y="0"/>
                </a:cubicBezTo>
                <a:cubicBezTo>
                  <a:pt x="53" y="0"/>
                  <a:pt x="70" y="0"/>
                  <a:pt x="86" y="0"/>
                </a:cubicBezTo>
                <a:cubicBezTo>
                  <a:pt x="95" y="0"/>
                  <a:pt x="105" y="0"/>
                  <a:pt x="114" y="0"/>
                </a:cubicBezTo>
                <a:cubicBezTo>
                  <a:pt x="128" y="0"/>
                  <a:pt x="142" y="0"/>
                  <a:pt x="156" y="0"/>
                </a:cubicBezTo>
                <a:cubicBezTo>
                  <a:pt x="157" y="0"/>
                  <a:pt x="157" y="0"/>
                  <a:pt x="157" y="0"/>
                </a:cubicBezTo>
                <a:cubicBezTo>
                  <a:pt x="158" y="0"/>
                  <a:pt x="158" y="1"/>
                  <a:pt x="158" y="1"/>
                </a:cubicBezTo>
                <a:cubicBezTo>
                  <a:pt x="159" y="8"/>
                  <a:pt x="161" y="14"/>
                  <a:pt x="163" y="20"/>
                </a:cubicBezTo>
                <a:cubicBezTo>
                  <a:pt x="168" y="38"/>
                  <a:pt x="173" y="55"/>
                  <a:pt x="178" y="72"/>
                </a:cubicBezTo>
                <a:cubicBezTo>
                  <a:pt x="181" y="83"/>
                  <a:pt x="183" y="92"/>
                  <a:pt x="186" y="102"/>
                </a:cubicBezTo>
                <a:cubicBezTo>
                  <a:pt x="187" y="104"/>
                  <a:pt x="185" y="105"/>
                  <a:pt x="184" y="105"/>
                </a:cubicBezTo>
                <a:cubicBezTo>
                  <a:pt x="177" y="105"/>
                  <a:pt x="170" y="105"/>
                  <a:pt x="163" y="105"/>
                </a:cubicBezTo>
                <a:cubicBezTo>
                  <a:pt x="145" y="105"/>
                  <a:pt x="126" y="105"/>
                  <a:pt x="109" y="105"/>
                </a:cubicBezTo>
                <a:cubicBezTo>
                  <a:pt x="101" y="105"/>
                  <a:pt x="95" y="105"/>
                  <a:pt x="88" y="105"/>
                </a:cubicBezTo>
                <a:cubicBezTo>
                  <a:pt x="71" y="105"/>
                  <a:pt x="54" y="105"/>
                  <a:pt x="38" y="105"/>
                </a:cubicBezTo>
                <a:cubicBezTo>
                  <a:pt x="26" y="105"/>
                  <a:pt x="14" y="105"/>
                  <a:pt x="3" y="105"/>
                </a:cubicBezTo>
                <a:cubicBezTo>
                  <a:pt x="2" y="105"/>
                  <a:pt x="0" y="104"/>
                  <a:pt x="1" y="102"/>
                </a:cubicBezTo>
                <a:close/>
                <a:moveTo>
                  <a:pt x="186" y="112"/>
                </a:moveTo>
                <a:cubicBezTo>
                  <a:pt x="186" y="122"/>
                  <a:pt x="186" y="131"/>
                  <a:pt x="186" y="141"/>
                </a:cubicBezTo>
                <a:cubicBezTo>
                  <a:pt x="186" y="141"/>
                  <a:pt x="186" y="142"/>
                  <a:pt x="186" y="142"/>
                </a:cubicBezTo>
                <a:cubicBezTo>
                  <a:pt x="185" y="143"/>
                  <a:pt x="185" y="143"/>
                  <a:pt x="184" y="143"/>
                </a:cubicBezTo>
                <a:cubicBezTo>
                  <a:pt x="180" y="143"/>
                  <a:pt x="176" y="143"/>
                  <a:pt x="172" y="143"/>
                </a:cubicBezTo>
                <a:cubicBezTo>
                  <a:pt x="158" y="143"/>
                  <a:pt x="143" y="143"/>
                  <a:pt x="128" y="143"/>
                </a:cubicBezTo>
                <a:cubicBezTo>
                  <a:pt x="109" y="143"/>
                  <a:pt x="91" y="143"/>
                  <a:pt x="72" y="143"/>
                </a:cubicBezTo>
                <a:cubicBezTo>
                  <a:pt x="56" y="143"/>
                  <a:pt x="40" y="143"/>
                  <a:pt x="24" y="143"/>
                </a:cubicBezTo>
                <a:cubicBezTo>
                  <a:pt x="17" y="143"/>
                  <a:pt x="10" y="143"/>
                  <a:pt x="3" y="143"/>
                </a:cubicBezTo>
                <a:cubicBezTo>
                  <a:pt x="2" y="143"/>
                  <a:pt x="1" y="142"/>
                  <a:pt x="1" y="141"/>
                </a:cubicBezTo>
                <a:cubicBezTo>
                  <a:pt x="1" y="131"/>
                  <a:pt x="1" y="122"/>
                  <a:pt x="1" y="112"/>
                </a:cubicBezTo>
                <a:cubicBezTo>
                  <a:pt x="1" y="110"/>
                  <a:pt x="2" y="110"/>
                  <a:pt x="3" y="110"/>
                </a:cubicBezTo>
                <a:cubicBezTo>
                  <a:pt x="7" y="110"/>
                  <a:pt x="11" y="110"/>
                  <a:pt x="15" y="110"/>
                </a:cubicBezTo>
                <a:cubicBezTo>
                  <a:pt x="30" y="110"/>
                  <a:pt x="44" y="110"/>
                  <a:pt x="59" y="110"/>
                </a:cubicBezTo>
                <a:cubicBezTo>
                  <a:pt x="78" y="110"/>
                  <a:pt x="96" y="110"/>
                  <a:pt x="115" y="110"/>
                </a:cubicBezTo>
                <a:cubicBezTo>
                  <a:pt x="131" y="110"/>
                  <a:pt x="147" y="110"/>
                  <a:pt x="164" y="110"/>
                </a:cubicBezTo>
                <a:cubicBezTo>
                  <a:pt x="170" y="110"/>
                  <a:pt x="177" y="110"/>
                  <a:pt x="184" y="110"/>
                </a:cubicBezTo>
                <a:cubicBezTo>
                  <a:pt x="185" y="110"/>
                  <a:pt x="186" y="110"/>
                  <a:pt x="186" y="112"/>
                </a:cubicBezTo>
                <a:close/>
                <a:moveTo>
                  <a:pt x="25" y="126"/>
                </a:moveTo>
                <a:cubicBezTo>
                  <a:pt x="25" y="123"/>
                  <a:pt x="22" y="120"/>
                  <a:pt x="19" y="120"/>
                </a:cubicBezTo>
                <a:cubicBezTo>
                  <a:pt x="16" y="120"/>
                  <a:pt x="13" y="123"/>
                  <a:pt x="13" y="126"/>
                </a:cubicBezTo>
                <a:cubicBezTo>
                  <a:pt x="13" y="130"/>
                  <a:pt x="16" y="132"/>
                  <a:pt x="19" y="132"/>
                </a:cubicBezTo>
                <a:cubicBezTo>
                  <a:pt x="22" y="132"/>
                  <a:pt x="25" y="130"/>
                  <a:pt x="25" y="126"/>
                </a:cubicBezTo>
                <a:close/>
                <a:moveTo>
                  <a:pt x="152" y="126"/>
                </a:moveTo>
                <a:cubicBezTo>
                  <a:pt x="152" y="125"/>
                  <a:pt x="151" y="123"/>
                  <a:pt x="149" y="123"/>
                </a:cubicBezTo>
                <a:cubicBezTo>
                  <a:pt x="38" y="123"/>
                  <a:pt x="38" y="123"/>
                  <a:pt x="38" y="123"/>
                </a:cubicBezTo>
                <a:cubicBezTo>
                  <a:pt x="37" y="123"/>
                  <a:pt x="35" y="125"/>
                  <a:pt x="35" y="126"/>
                </a:cubicBezTo>
                <a:cubicBezTo>
                  <a:pt x="35" y="128"/>
                  <a:pt x="37" y="129"/>
                  <a:pt x="38" y="129"/>
                </a:cubicBezTo>
                <a:cubicBezTo>
                  <a:pt x="149" y="129"/>
                  <a:pt x="149" y="129"/>
                  <a:pt x="149" y="129"/>
                </a:cubicBezTo>
                <a:cubicBezTo>
                  <a:pt x="151" y="129"/>
                  <a:pt x="152" y="128"/>
                  <a:pt x="152" y="126"/>
                </a:cubicBezTo>
                <a:close/>
                <a:moveTo>
                  <a:pt x="174" y="126"/>
                </a:moveTo>
                <a:cubicBezTo>
                  <a:pt x="174" y="123"/>
                  <a:pt x="172" y="120"/>
                  <a:pt x="168" y="120"/>
                </a:cubicBezTo>
                <a:cubicBezTo>
                  <a:pt x="165" y="120"/>
                  <a:pt x="162" y="123"/>
                  <a:pt x="162" y="126"/>
                </a:cubicBezTo>
                <a:cubicBezTo>
                  <a:pt x="162" y="130"/>
                  <a:pt x="165" y="132"/>
                  <a:pt x="168" y="132"/>
                </a:cubicBezTo>
                <a:cubicBezTo>
                  <a:pt x="172" y="132"/>
                  <a:pt x="174" y="130"/>
                  <a:pt x="174" y="126"/>
                </a:cubicBezTo>
                <a:close/>
              </a:path>
            </a:pathLst>
          </a:custGeom>
          <a:solidFill>
            <a:schemeClr val="bg1">
              <a:lumMod val="85000"/>
            </a:schemeClr>
          </a:solidFill>
          <a:ln>
            <a:noFill/>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nvGrpSpPr>
          <p:cNvPr id="240" name="Group 239"/>
          <p:cNvGrpSpPr/>
          <p:nvPr/>
        </p:nvGrpSpPr>
        <p:grpSpPr>
          <a:xfrm>
            <a:off x="3613953" y="5077311"/>
            <a:ext cx="1841401" cy="481740"/>
            <a:chOff x="3613583" y="4961406"/>
            <a:chExt cx="1841662" cy="481808"/>
          </a:xfrm>
        </p:grpSpPr>
        <p:cxnSp>
          <p:nvCxnSpPr>
            <p:cNvPr id="241" name="Straight Arrow Connector 240"/>
            <p:cNvCxnSpPr/>
            <p:nvPr/>
          </p:nvCxnSpPr>
          <p:spPr>
            <a:xfrm>
              <a:off x="3613583" y="4961406"/>
              <a:ext cx="1841662" cy="481808"/>
            </a:xfrm>
            <a:prstGeom prst="straightConnector1">
              <a:avLst/>
            </a:prstGeom>
            <a:ln w="28575">
              <a:solidFill>
                <a:schemeClr val="accent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42" name="Oval 68"/>
            <p:cNvSpPr>
              <a:spLocks noChangeArrowheads="1"/>
            </p:cNvSpPr>
            <p:nvPr/>
          </p:nvSpPr>
          <p:spPr bwMode="auto">
            <a:xfrm>
              <a:off x="4423417" y="5091580"/>
              <a:ext cx="221242" cy="221153"/>
            </a:xfrm>
            <a:prstGeom prst="rect">
              <a:avLst/>
            </a:prstGeom>
            <a:solidFill>
              <a:schemeClr val="accent1"/>
            </a:solidFill>
            <a:ln w="9525">
              <a:noFill/>
              <a:round/>
              <a:headEnd/>
              <a:tailEnd/>
            </a:ln>
          </p:spPr>
          <p:txBody>
            <a:bodyPr wrap="none" lIns="93228" tIns="46614" rIns="93228" bIns="46614" anchor="ctr"/>
            <a:lstStyle/>
            <a:p>
              <a:pPr algn="ctr"/>
              <a:r>
                <a:rPr lang="en-US" sz="1398" b="1" dirty="0">
                  <a:gradFill>
                    <a:gsLst>
                      <a:gs pos="66972">
                        <a:srgbClr val="FFFFFF"/>
                      </a:gs>
                      <a:gs pos="43000">
                        <a:srgbClr val="FFFFFF"/>
                      </a:gs>
                    </a:gsLst>
                    <a:lin ang="5400000" scaled="0"/>
                  </a:gradFill>
                </a:rPr>
                <a:t>1</a:t>
              </a:r>
            </a:p>
          </p:txBody>
        </p:sp>
      </p:grpSp>
      <p:grpSp>
        <p:nvGrpSpPr>
          <p:cNvPr id="243" name="Group 242"/>
          <p:cNvGrpSpPr/>
          <p:nvPr/>
        </p:nvGrpSpPr>
        <p:grpSpPr>
          <a:xfrm>
            <a:off x="6945447" y="5026895"/>
            <a:ext cx="1917308" cy="572521"/>
            <a:chOff x="6945550" y="4910984"/>
            <a:chExt cx="1917580" cy="572602"/>
          </a:xfrm>
        </p:grpSpPr>
        <p:cxnSp>
          <p:nvCxnSpPr>
            <p:cNvPr id="244" name="Straight Arrow Connector 243"/>
            <p:cNvCxnSpPr/>
            <p:nvPr/>
          </p:nvCxnSpPr>
          <p:spPr>
            <a:xfrm flipH="1">
              <a:off x="6945550" y="4910984"/>
              <a:ext cx="1917580" cy="572602"/>
            </a:xfrm>
            <a:prstGeom prst="straightConnector1">
              <a:avLst/>
            </a:prstGeom>
            <a:ln w="28575">
              <a:solidFill>
                <a:schemeClr val="accent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45" name="Oval 68"/>
            <p:cNvSpPr>
              <a:spLocks noChangeArrowheads="1"/>
            </p:cNvSpPr>
            <p:nvPr/>
          </p:nvSpPr>
          <p:spPr bwMode="auto">
            <a:xfrm>
              <a:off x="7848663" y="5056352"/>
              <a:ext cx="221242" cy="221153"/>
            </a:xfrm>
            <a:prstGeom prst="rect">
              <a:avLst/>
            </a:prstGeom>
            <a:solidFill>
              <a:schemeClr val="accent1"/>
            </a:solidFill>
            <a:ln w="9525">
              <a:noFill/>
              <a:round/>
              <a:headEnd/>
              <a:tailEnd/>
            </a:ln>
          </p:spPr>
          <p:txBody>
            <a:bodyPr wrap="none" lIns="93228" tIns="46614" rIns="93228" bIns="46614" anchor="ctr"/>
            <a:lstStyle/>
            <a:p>
              <a:pPr algn="ctr"/>
              <a:r>
                <a:rPr lang="en-US" sz="1398" b="1" dirty="0">
                  <a:gradFill>
                    <a:gsLst>
                      <a:gs pos="66972">
                        <a:srgbClr val="FFFFFF"/>
                      </a:gs>
                      <a:gs pos="43000">
                        <a:srgbClr val="FFFFFF"/>
                      </a:gs>
                    </a:gsLst>
                    <a:lin ang="5400000" scaled="0"/>
                  </a:gradFill>
                </a:rPr>
                <a:t>2</a:t>
              </a:r>
            </a:p>
          </p:txBody>
        </p:sp>
      </p:grpSp>
      <p:grpSp>
        <p:nvGrpSpPr>
          <p:cNvPr id="246" name="Group 245"/>
          <p:cNvGrpSpPr/>
          <p:nvPr/>
        </p:nvGrpSpPr>
        <p:grpSpPr>
          <a:xfrm>
            <a:off x="7515854" y="2762670"/>
            <a:ext cx="1159861" cy="287089"/>
            <a:chOff x="7516038" y="2646436"/>
            <a:chExt cx="1160026" cy="287129"/>
          </a:xfrm>
        </p:grpSpPr>
        <p:cxnSp>
          <p:nvCxnSpPr>
            <p:cNvPr id="247" name="Straight Arrow Connector 246"/>
            <p:cNvCxnSpPr/>
            <p:nvPr/>
          </p:nvCxnSpPr>
          <p:spPr>
            <a:xfrm flipH="1" flipV="1">
              <a:off x="7516038" y="2646436"/>
              <a:ext cx="1160026" cy="287129"/>
            </a:xfrm>
            <a:prstGeom prst="straightConnector1">
              <a:avLst/>
            </a:prstGeom>
            <a:ln w="28575">
              <a:solidFill>
                <a:schemeClr val="accent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48" name="Oval 68"/>
            <p:cNvSpPr>
              <a:spLocks noChangeArrowheads="1"/>
            </p:cNvSpPr>
            <p:nvPr/>
          </p:nvSpPr>
          <p:spPr bwMode="auto">
            <a:xfrm>
              <a:off x="7987061" y="2700308"/>
              <a:ext cx="221242" cy="221153"/>
            </a:xfrm>
            <a:prstGeom prst="rect">
              <a:avLst/>
            </a:prstGeom>
            <a:solidFill>
              <a:schemeClr val="accent1"/>
            </a:solidFill>
            <a:ln w="9525">
              <a:noFill/>
              <a:round/>
              <a:headEnd/>
              <a:tailEnd/>
            </a:ln>
          </p:spPr>
          <p:txBody>
            <a:bodyPr wrap="none" lIns="93228" tIns="46614" rIns="93228" bIns="46614" anchor="ctr"/>
            <a:lstStyle/>
            <a:p>
              <a:pPr algn="ctr"/>
              <a:r>
                <a:rPr lang="en-US" sz="1398" b="1" dirty="0">
                  <a:gradFill>
                    <a:gsLst>
                      <a:gs pos="66972">
                        <a:srgbClr val="FFFFFF"/>
                      </a:gs>
                      <a:gs pos="43000">
                        <a:srgbClr val="FFFFFF"/>
                      </a:gs>
                    </a:gsLst>
                    <a:lin ang="5400000" scaled="0"/>
                  </a:gradFill>
                </a:rPr>
                <a:t>2</a:t>
              </a:r>
            </a:p>
          </p:txBody>
        </p:sp>
      </p:grpSp>
      <p:grpSp>
        <p:nvGrpSpPr>
          <p:cNvPr id="249" name="Group 248"/>
          <p:cNvGrpSpPr/>
          <p:nvPr/>
        </p:nvGrpSpPr>
        <p:grpSpPr>
          <a:xfrm>
            <a:off x="3619285" y="3627088"/>
            <a:ext cx="4942154" cy="221122"/>
            <a:chOff x="6969700" y="5010124"/>
            <a:chExt cx="4942855" cy="221153"/>
          </a:xfrm>
        </p:grpSpPr>
        <p:cxnSp>
          <p:nvCxnSpPr>
            <p:cNvPr id="250" name="Straight Arrow Connector 249"/>
            <p:cNvCxnSpPr/>
            <p:nvPr/>
          </p:nvCxnSpPr>
          <p:spPr>
            <a:xfrm flipH="1">
              <a:off x="6969700" y="5127220"/>
              <a:ext cx="4942855" cy="3933"/>
            </a:xfrm>
            <a:prstGeom prst="straightConnector1">
              <a:avLst/>
            </a:prstGeom>
            <a:ln w="28575">
              <a:solidFill>
                <a:schemeClr val="accent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51" name="Oval 68"/>
            <p:cNvSpPr>
              <a:spLocks noChangeArrowheads="1"/>
            </p:cNvSpPr>
            <p:nvPr/>
          </p:nvSpPr>
          <p:spPr bwMode="auto">
            <a:xfrm>
              <a:off x="9476907" y="5010124"/>
              <a:ext cx="221242" cy="221153"/>
            </a:xfrm>
            <a:prstGeom prst="rect">
              <a:avLst/>
            </a:prstGeom>
            <a:solidFill>
              <a:schemeClr val="accent1"/>
            </a:solidFill>
            <a:ln w="9525">
              <a:noFill/>
              <a:round/>
              <a:headEnd/>
              <a:tailEnd/>
            </a:ln>
          </p:spPr>
          <p:txBody>
            <a:bodyPr wrap="none" lIns="93228" tIns="46614" rIns="93228" bIns="46614" anchor="ctr"/>
            <a:lstStyle/>
            <a:p>
              <a:pPr algn="ctr"/>
              <a:r>
                <a:rPr lang="en-US" sz="1398" b="1" dirty="0">
                  <a:gradFill>
                    <a:gsLst>
                      <a:gs pos="66972">
                        <a:srgbClr val="FFFFFF"/>
                      </a:gs>
                      <a:gs pos="43000">
                        <a:srgbClr val="FFFFFF"/>
                      </a:gs>
                    </a:gsLst>
                    <a:lin ang="5400000" scaled="0"/>
                  </a:gradFill>
                </a:rPr>
                <a:t>3</a:t>
              </a:r>
            </a:p>
          </p:txBody>
        </p:sp>
      </p:grpSp>
      <p:sp>
        <p:nvSpPr>
          <p:cNvPr id="252" name="Rectangle 251"/>
          <p:cNvSpPr/>
          <p:nvPr/>
        </p:nvSpPr>
        <p:spPr>
          <a:xfrm>
            <a:off x="4254618" y="3884853"/>
            <a:ext cx="4019387" cy="545931"/>
          </a:xfrm>
          <a:prstGeom prst="rect">
            <a:avLst/>
          </a:prstGeom>
        </p:spPr>
        <p:txBody>
          <a:bodyPr wrap="square">
            <a:spAutoFit/>
          </a:bodyPr>
          <a:lstStyle/>
          <a:p>
            <a:pPr>
              <a:lnSpc>
                <a:spcPct val="90000"/>
              </a:lnSpc>
              <a:spcAft>
                <a:spcPts val="600"/>
              </a:spcAft>
            </a:pPr>
            <a:r>
              <a:rPr lang="en-US" sz="1599" dirty="0">
                <a:gradFill>
                  <a:gsLst>
                    <a:gs pos="85841">
                      <a:srgbClr val="0078D7"/>
                    </a:gs>
                    <a:gs pos="46018">
                      <a:srgbClr val="0078D7"/>
                    </a:gs>
                  </a:gsLst>
                  <a:lin ang="5400000" scaled="1"/>
                </a:gradFill>
              </a:rPr>
              <a:t>Operations</a:t>
            </a:r>
            <a:r>
              <a:rPr lang="en-US" sz="1599" dirty="0">
                <a:gradFill>
                  <a:gsLst>
                    <a:gs pos="15929">
                      <a:srgbClr val="505050"/>
                    </a:gs>
                    <a:gs pos="46018">
                      <a:srgbClr val="505050"/>
                    </a:gs>
                  </a:gsLst>
                  <a:lin ang="5400000" scaled="1"/>
                </a:gradFill>
              </a:rPr>
              <a:t> collaborates with </a:t>
            </a:r>
            <a:r>
              <a:rPr lang="en-US" sz="1599" dirty="0">
                <a:gradFill>
                  <a:gsLst>
                    <a:gs pos="85841">
                      <a:srgbClr val="0078D7"/>
                    </a:gs>
                    <a:gs pos="46018">
                      <a:srgbClr val="0078D7"/>
                    </a:gs>
                  </a:gsLst>
                  <a:lin ang="5400000" scaled="1"/>
                </a:gradFill>
              </a:rPr>
              <a:t>developers </a:t>
            </a:r>
            <a:r>
              <a:rPr lang="en-US" sz="1599" dirty="0">
                <a:gradFill>
                  <a:gsLst>
                    <a:gs pos="15929">
                      <a:srgbClr val="505050"/>
                    </a:gs>
                    <a:gs pos="46018">
                      <a:srgbClr val="505050"/>
                    </a:gs>
                  </a:gsLst>
                  <a:lin ang="5400000" scaled="1"/>
                </a:gradFill>
              </a:rPr>
              <a:t>to provide app metrics and insights</a:t>
            </a:r>
          </a:p>
        </p:txBody>
      </p:sp>
      <p:grpSp>
        <p:nvGrpSpPr>
          <p:cNvPr id="253" name="Group 252"/>
          <p:cNvGrpSpPr/>
          <p:nvPr/>
        </p:nvGrpSpPr>
        <p:grpSpPr>
          <a:xfrm rot="17911915">
            <a:off x="609391" y="2985961"/>
            <a:ext cx="818650" cy="613483"/>
            <a:chOff x="5690188" y="2800883"/>
            <a:chExt cx="799207" cy="731153"/>
          </a:xfrm>
          <a:solidFill>
            <a:schemeClr val="accent1"/>
          </a:solidFill>
        </p:grpSpPr>
        <p:sp>
          <p:nvSpPr>
            <p:cNvPr id="254" name="Block Arc 253"/>
            <p:cNvSpPr/>
            <p:nvPr/>
          </p:nvSpPr>
          <p:spPr bwMode="auto">
            <a:xfrm rot="7725774">
              <a:off x="5747914" y="2790556"/>
              <a:ext cx="731153" cy="751808"/>
            </a:xfrm>
            <a:prstGeom prst="blockArc">
              <a:avLst>
                <a:gd name="adj1" fmla="val 4105831"/>
                <a:gd name="adj2" fmla="val 16706539"/>
                <a:gd name="adj3" fmla="val 1167"/>
              </a:avLst>
            </a:prstGeom>
            <a:grp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780" tIns="146225" rIns="182780" bIns="146225" numCol="1" spcCol="0" rtlCol="0" fromWordArt="0" anchor="t" anchorCtr="0" forceAA="0" compatLnSpc="1">
              <a:prstTxWarp prst="textNoShape">
                <a:avLst/>
              </a:prstTxWarp>
              <a:noAutofit/>
            </a:bodyPr>
            <a:lstStyle/>
            <a:p>
              <a:pPr algn="ctr" defTabSz="913561" fontAlgn="base">
                <a:lnSpc>
                  <a:spcPct val="90000"/>
                </a:lnSpc>
                <a:spcBef>
                  <a:spcPct val="0"/>
                </a:spcBef>
                <a:spcAft>
                  <a:spcPct val="0"/>
                </a:spcAft>
              </a:pPr>
              <a:endParaRPr lang="en-US" sz="1999" spc="-50" dirty="0">
                <a:gradFill>
                  <a:gsLst>
                    <a:gs pos="1250">
                      <a:srgbClr val="FFFFFF"/>
                    </a:gs>
                    <a:gs pos="10417">
                      <a:srgbClr val="FFFFFF"/>
                    </a:gs>
                  </a:gsLst>
                  <a:lin ang="5400000" scaled="0"/>
                </a:gradFill>
              </a:endParaRPr>
            </a:p>
          </p:txBody>
        </p:sp>
        <p:sp>
          <p:nvSpPr>
            <p:cNvPr id="255" name="Isosceles Triangle 254"/>
            <p:cNvSpPr/>
            <p:nvPr/>
          </p:nvSpPr>
          <p:spPr bwMode="auto">
            <a:xfrm rot="700520" flipV="1">
              <a:off x="5690188" y="3003791"/>
              <a:ext cx="149095" cy="136402"/>
            </a:xfrm>
            <a:prstGeom prst="triangle">
              <a:avLst/>
            </a:prstGeom>
            <a:grp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780" tIns="146225" rIns="182780" bIns="146225" numCol="1" spcCol="0" rtlCol="0" fromWordArt="0" anchor="t" anchorCtr="0" forceAA="0" compatLnSpc="1">
              <a:prstTxWarp prst="textNoShape">
                <a:avLst/>
              </a:prstTxWarp>
              <a:noAutofit/>
            </a:bodyPr>
            <a:lstStyle/>
            <a:p>
              <a:pPr algn="ctr" defTabSz="913561" fontAlgn="base">
                <a:lnSpc>
                  <a:spcPct val="90000"/>
                </a:lnSpc>
                <a:spcBef>
                  <a:spcPct val="0"/>
                </a:spcBef>
                <a:spcAft>
                  <a:spcPct val="0"/>
                </a:spcAft>
              </a:pPr>
              <a:endParaRPr lang="en-US" sz="1999" spc="-50" dirty="0">
                <a:gradFill>
                  <a:gsLst>
                    <a:gs pos="1250">
                      <a:srgbClr val="FFFFFF"/>
                    </a:gs>
                    <a:gs pos="10417">
                      <a:srgbClr val="FFFFFF"/>
                    </a:gs>
                  </a:gsLst>
                  <a:lin ang="5400000" scaled="0"/>
                </a:gradFill>
              </a:endParaRPr>
            </a:p>
          </p:txBody>
        </p:sp>
      </p:grpSp>
      <p:sp>
        <p:nvSpPr>
          <p:cNvPr id="256" name="Rectangle 255"/>
          <p:cNvSpPr/>
          <p:nvPr/>
        </p:nvSpPr>
        <p:spPr>
          <a:xfrm>
            <a:off x="510612" y="2176633"/>
            <a:ext cx="2982789" cy="535275"/>
          </a:xfrm>
          <a:prstGeom prst="rect">
            <a:avLst/>
          </a:prstGeom>
        </p:spPr>
        <p:txBody>
          <a:bodyPr wrap="square">
            <a:spAutoFit/>
          </a:bodyPr>
          <a:lstStyle/>
          <a:p>
            <a:pPr>
              <a:lnSpc>
                <a:spcPct val="90000"/>
              </a:lnSpc>
              <a:spcAft>
                <a:spcPts val="600"/>
              </a:spcAft>
            </a:pPr>
            <a:r>
              <a:rPr lang="en-US" sz="1599" dirty="0">
                <a:gradFill>
                  <a:gsLst>
                    <a:gs pos="85841">
                      <a:srgbClr val="0078D7"/>
                    </a:gs>
                    <a:gs pos="46018">
                      <a:srgbClr val="0078D7"/>
                    </a:gs>
                  </a:gsLst>
                  <a:lin ang="5400000" scaled="1"/>
                </a:gradFill>
              </a:rPr>
              <a:t>Developers</a:t>
            </a:r>
            <a:r>
              <a:rPr lang="en-US" sz="1599" b="1" dirty="0">
                <a:gradFill>
                  <a:gsLst>
                    <a:gs pos="15929">
                      <a:srgbClr val="505050"/>
                    </a:gs>
                    <a:gs pos="46018">
                      <a:srgbClr val="505050"/>
                    </a:gs>
                  </a:gsLst>
                  <a:lin ang="5400000" scaled="1"/>
                </a:gradFill>
              </a:rPr>
              <a:t> </a:t>
            </a:r>
            <a:r>
              <a:rPr lang="en-US" sz="1599" dirty="0">
                <a:gradFill>
                  <a:gsLst>
                    <a:gs pos="15929">
                      <a:srgbClr val="505050"/>
                    </a:gs>
                    <a:gs pos="46018">
                      <a:srgbClr val="505050"/>
                    </a:gs>
                  </a:gsLst>
                  <a:lin ang="5400000" scaled="1"/>
                </a:gradFill>
              </a:rPr>
              <a:t>update, iterate, and deploy updated containers</a:t>
            </a:r>
          </a:p>
        </p:txBody>
      </p:sp>
      <p:grpSp>
        <p:nvGrpSpPr>
          <p:cNvPr id="257" name="Group 256"/>
          <p:cNvGrpSpPr/>
          <p:nvPr/>
        </p:nvGrpSpPr>
        <p:grpSpPr>
          <a:xfrm>
            <a:off x="5200224" y="2351748"/>
            <a:ext cx="316675" cy="309483"/>
            <a:chOff x="5200079" y="2131930"/>
            <a:chExt cx="316720" cy="309527"/>
          </a:xfrm>
        </p:grpSpPr>
        <p:grpSp>
          <p:nvGrpSpPr>
            <p:cNvPr id="258" name="Group 257"/>
            <p:cNvGrpSpPr/>
            <p:nvPr/>
          </p:nvGrpSpPr>
          <p:grpSpPr>
            <a:xfrm>
              <a:off x="5248872" y="2165172"/>
              <a:ext cx="219134" cy="245915"/>
              <a:chOff x="2304394" y="2806764"/>
              <a:chExt cx="203894" cy="228812"/>
            </a:xfrm>
            <a:solidFill>
              <a:srgbClr val="00188F"/>
            </a:solidFill>
          </p:grpSpPr>
          <p:sp>
            <p:nvSpPr>
              <p:cNvPr id="260"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61"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62"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59" name="Rounded Rectangle 508"/>
            <p:cNvSpPr/>
            <p:nvPr/>
          </p:nvSpPr>
          <p:spPr bwMode="auto">
            <a:xfrm>
              <a:off x="5200079" y="2131930"/>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63" name="Group 262"/>
          <p:cNvGrpSpPr/>
          <p:nvPr/>
        </p:nvGrpSpPr>
        <p:grpSpPr>
          <a:xfrm>
            <a:off x="5574475" y="2351748"/>
            <a:ext cx="316675" cy="309483"/>
            <a:chOff x="5574383" y="2131930"/>
            <a:chExt cx="316720" cy="309527"/>
          </a:xfrm>
        </p:grpSpPr>
        <p:grpSp>
          <p:nvGrpSpPr>
            <p:cNvPr id="264" name="Group 263"/>
            <p:cNvGrpSpPr/>
            <p:nvPr/>
          </p:nvGrpSpPr>
          <p:grpSpPr>
            <a:xfrm>
              <a:off x="5623176" y="2165172"/>
              <a:ext cx="219134" cy="245915"/>
              <a:chOff x="2304394" y="2806764"/>
              <a:chExt cx="203894" cy="228812"/>
            </a:xfrm>
            <a:solidFill>
              <a:srgbClr val="00188F"/>
            </a:solidFill>
          </p:grpSpPr>
          <p:sp>
            <p:nvSpPr>
              <p:cNvPr id="266"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67"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68"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65" name="Rounded Rectangle 510"/>
            <p:cNvSpPr/>
            <p:nvPr/>
          </p:nvSpPr>
          <p:spPr bwMode="auto">
            <a:xfrm>
              <a:off x="5574383" y="2131930"/>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69" name="Group 268"/>
          <p:cNvGrpSpPr/>
          <p:nvPr/>
        </p:nvGrpSpPr>
        <p:grpSpPr>
          <a:xfrm>
            <a:off x="6425127" y="2351748"/>
            <a:ext cx="316675" cy="309483"/>
            <a:chOff x="6425157" y="2131930"/>
            <a:chExt cx="316720" cy="309527"/>
          </a:xfrm>
        </p:grpSpPr>
        <p:grpSp>
          <p:nvGrpSpPr>
            <p:cNvPr id="270" name="Group 269"/>
            <p:cNvGrpSpPr/>
            <p:nvPr/>
          </p:nvGrpSpPr>
          <p:grpSpPr>
            <a:xfrm>
              <a:off x="6473950" y="2165172"/>
              <a:ext cx="219134" cy="245915"/>
              <a:chOff x="2304394" y="2806764"/>
              <a:chExt cx="203894" cy="228812"/>
            </a:xfrm>
            <a:solidFill>
              <a:srgbClr val="00188F"/>
            </a:solidFill>
          </p:grpSpPr>
          <p:sp>
            <p:nvSpPr>
              <p:cNvPr id="272"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73"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74"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71" name="Rounded Rectangle 519"/>
            <p:cNvSpPr/>
            <p:nvPr/>
          </p:nvSpPr>
          <p:spPr bwMode="auto">
            <a:xfrm>
              <a:off x="6425157" y="2131930"/>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75" name="Group 274"/>
          <p:cNvGrpSpPr/>
          <p:nvPr/>
        </p:nvGrpSpPr>
        <p:grpSpPr>
          <a:xfrm>
            <a:off x="6799378" y="2351748"/>
            <a:ext cx="316675" cy="309483"/>
            <a:chOff x="6799461" y="2131930"/>
            <a:chExt cx="316720" cy="309527"/>
          </a:xfrm>
        </p:grpSpPr>
        <p:grpSp>
          <p:nvGrpSpPr>
            <p:cNvPr id="276" name="Group 275"/>
            <p:cNvGrpSpPr/>
            <p:nvPr/>
          </p:nvGrpSpPr>
          <p:grpSpPr>
            <a:xfrm>
              <a:off x="6848254" y="2165172"/>
              <a:ext cx="219134" cy="245915"/>
              <a:chOff x="2304394" y="2806764"/>
              <a:chExt cx="203894" cy="228812"/>
            </a:xfrm>
            <a:solidFill>
              <a:srgbClr val="00188F"/>
            </a:solidFill>
          </p:grpSpPr>
          <p:sp>
            <p:nvSpPr>
              <p:cNvPr id="278"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79"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80"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grp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77" name="Rounded Rectangle 521"/>
            <p:cNvSpPr/>
            <p:nvPr/>
          </p:nvSpPr>
          <p:spPr bwMode="auto">
            <a:xfrm>
              <a:off x="6799461" y="2131930"/>
              <a:ext cx="316720" cy="309527"/>
            </a:xfrm>
            <a:prstGeom prst="roundRect">
              <a:avLst/>
            </a:prstGeom>
            <a:noFill/>
            <a:ln w="28575">
              <a:solidFill>
                <a:srgbClr val="00188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81" name="Group 280"/>
          <p:cNvGrpSpPr/>
          <p:nvPr/>
        </p:nvGrpSpPr>
        <p:grpSpPr>
          <a:xfrm>
            <a:off x="5877196" y="5425473"/>
            <a:ext cx="316675" cy="309483"/>
            <a:chOff x="2922559" y="6145713"/>
            <a:chExt cx="316720" cy="309527"/>
          </a:xfrm>
        </p:grpSpPr>
        <p:grpSp>
          <p:nvGrpSpPr>
            <p:cNvPr id="282" name="Group 281"/>
            <p:cNvGrpSpPr/>
            <p:nvPr/>
          </p:nvGrpSpPr>
          <p:grpSpPr>
            <a:xfrm>
              <a:off x="2971352" y="6178955"/>
              <a:ext cx="219134" cy="245915"/>
              <a:chOff x="2304394" y="2806764"/>
              <a:chExt cx="203894" cy="228812"/>
            </a:xfrm>
            <a:solidFill>
              <a:srgbClr val="008272"/>
            </a:solidFill>
          </p:grpSpPr>
          <p:sp>
            <p:nvSpPr>
              <p:cNvPr id="284"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BCF2"/>
              </a:solid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85"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BCF2"/>
              </a:solid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86"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BCF2"/>
              </a:solidFill>
              <a:ln w="9525">
                <a:no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83" name="Rounded Rectangle 541"/>
            <p:cNvSpPr/>
            <p:nvPr/>
          </p:nvSpPr>
          <p:spPr bwMode="auto">
            <a:xfrm>
              <a:off x="2922559" y="6145713"/>
              <a:ext cx="316720" cy="309527"/>
            </a:xfrm>
            <a:prstGeom prst="roundRect">
              <a:avLst/>
            </a:prstGeom>
            <a:noFill/>
            <a:ln w="28575">
              <a:solidFill>
                <a:srgbClr val="00BC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87" name="Group 286"/>
          <p:cNvGrpSpPr/>
          <p:nvPr/>
        </p:nvGrpSpPr>
        <p:grpSpPr>
          <a:xfrm>
            <a:off x="5200356" y="2350808"/>
            <a:ext cx="316675" cy="309483"/>
            <a:chOff x="2922559" y="6145713"/>
            <a:chExt cx="316720" cy="309527"/>
          </a:xfrm>
        </p:grpSpPr>
        <p:grpSp>
          <p:nvGrpSpPr>
            <p:cNvPr id="288" name="Group 287"/>
            <p:cNvGrpSpPr/>
            <p:nvPr/>
          </p:nvGrpSpPr>
          <p:grpSpPr>
            <a:xfrm>
              <a:off x="2971352" y="6178955"/>
              <a:ext cx="219134" cy="245915"/>
              <a:chOff x="2304394" y="2806764"/>
              <a:chExt cx="203894" cy="228812"/>
            </a:xfrm>
            <a:solidFill>
              <a:srgbClr val="008272"/>
            </a:solidFill>
          </p:grpSpPr>
          <p:sp>
            <p:nvSpPr>
              <p:cNvPr id="290"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91"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92"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89" name="Rounded Rectangle 554"/>
            <p:cNvSpPr/>
            <p:nvPr/>
          </p:nvSpPr>
          <p:spPr bwMode="auto">
            <a:xfrm>
              <a:off x="2922559" y="6145713"/>
              <a:ext cx="316720" cy="309527"/>
            </a:xfrm>
            <a:prstGeom prst="roundRect">
              <a:avLst/>
            </a:prstGeom>
            <a:noFill/>
            <a:ln w="28575">
              <a:solidFill>
                <a:srgbClr val="00BC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93" name="Group 292"/>
          <p:cNvGrpSpPr/>
          <p:nvPr/>
        </p:nvGrpSpPr>
        <p:grpSpPr>
          <a:xfrm>
            <a:off x="6428175" y="2351748"/>
            <a:ext cx="316675" cy="309483"/>
            <a:chOff x="2922559" y="6145713"/>
            <a:chExt cx="316720" cy="309527"/>
          </a:xfrm>
        </p:grpSpPr>
        <p:grpSp>
          <p:nvGrpSpPr>
            <p:cNvPr id="294" name="Group 293"/>
            <p:cNvGrpSpPr/>
            <p:nvPr/>
          </p:nvGrpSpPr>
          <p:grpSpPr>
            <a:xfrm>
              <a:off x="2971352" y="6178955"/>
              <a:ext cx="219134" cy="245915"/>
              <a:chOff x="2304394" y="2806764"/>
              <a:chExt cx="203894" cy="228812"/>
            </a:xfrm>
            <a:solidFill>
              <a:srgbClr val="008272"/>
            </a:solidFill>
          </p:grpSpPr>
          <p:sp>
            <p:nvSpPr>
              <p:cNvPr id="296"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97"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298"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BCF2"/>
              </a:solidFill>
              <a:ln w="9525">
                <a:solidFill>
                  <a:srgbClr val="00BCF2"/>
                </a:solidFill>
                <a:round/>
                <a:headEnd/>
                <a:tailEnd/>
              </a:ln>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sp>
          <p:nvSpPr>
            <p:cNvPr id="295" name="Rounded Rectangle 574"/>
            <p:cNvSpPr/>
            <p:nvPr/>
          </p:nvSpPr>
          <p:spPr bwMode="auto">
            <a:xfrm>
              <a:off x="2922559" y="6145713"/>
              <a:ext cx="316720" cy="309527"/>
            </a:xfrm>
            <a:prstGeom prst="roundRect">
              <a:avLst/>
            </a:prstGeom>
            <a:noFill/>
            <a:ln w="28575">
              <a:solidFill>
                <a:srgbClr val="00BC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99" name="Group 298"/>
          <p:cNvGrpSpPr/>
          <p:nvPr/>
        </p:nvGrpSpPr>
        <p:grpSpPr>
          <a:xfrm>
            <a:off x="1005124" y="3591273"/>
            <a:ext cx="457413" cy="447024"/>
            <a:chOff x="160801" y="4317457"/>
            <a:chExt cx="457478" cy="447088"/>
          </a:xfrm>
        </p:grpSpPr>
        <p:sp>
          <p:nvSpPr>
            <p:cNvPr id="300" name="Rounded Rectangle 580"/>
            <p:cNvSpPr/>
            <p:nvPr/>
          </p:nvSpPr>
          <p:spPr bwMode="auto">
            <a:xfrm>
              <a:off x="160801" y="4317457"/>
              <a:ext cx="457478" cy="447088"/>
            </a:xfrm>
            <a:prstGeom prst="roundRect">
              <a:avLst/>
            </a:prstGeom>
            <a:noFill/>
            <a:ln w="28575">
              <a:solidFill>
                <a:srgbClr val="00BC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301" name="Group 300"/>
            <p:cNvGrpSpPr/>
            <p:nvPr/>
          </p:nvGrpSpPr>
          <p:grpSpPr>
            <a:xfrm>
              <a:off x="241006" y="4365473"/>
              <a:ext cx="316523" cy="355206"/>
              <a:chOff x="2304394" y="2806764"/>
              <a:chExt cx="203894" cy="228812"/>
            </a:xfrm>
            <a:solidFill>
              <a:srgbClr val="00188F"/>
            </a:solidFill>
          </p:grpSpPr>
          <p:sp>
            <p:nvSpPr>
              <p:cNvPr id="302" name="Freeform 6"/>
              <p:cNvSpPr>
                <a:spLocks/>
              </p:cNvSpPr>
              <p:nvPr/>
            </p:nvSpPr>
            <p:spPr bwMode="auto">
              <a:xfrm>
                <a:off x="2313456" y="2806764"/>
                <a:ext cx="185769" cy="106478"/>
              </a:xfrm>
              <a:custGeom>
                <a:avLst/>
                <a:gdLst>
                  <a:gd name="T0" fmla="*/ 82 w 82"/>
                  <a:gd name="T1" fmla="*/ 23 h 47"/>
                  <a:gd name="T2" fmla="*/ 41 w 82"/>
                  <a:gd name="T3" fmla="*/ 0 h 47"/>
                  <a:gd name="T4" fmla="*/ 0 w 82"/>
                  <a:gd name="T5" fmla="*/ 23 h 47"/>
                  <a:gd name="T6" fmla="*/ 0 w 82"/>
                  <a:gd name="T7" fmla="*/ 24 h 47"/>
                  <a:gd name="T8" fmla="*/ 41 w 82"/>
                  <a:gd name="T9" fmla="*/ 47 h 47"/>
                  <a:gd name="T10" fmla="*/ 82 w 82"/>
                  <a:gd name="T11" fmla="*/ 24 h 47"/>
                  <a:gd name="T12" fmla="*/ 82 w 8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82" h="47">
                    <a:moveTo>
                      <a:pt x="82" y="23"/>
                    </a:moveTo>
                    <a:lnTo>
                      <a:pt x="41" y="0"/>
                    </a:lnTo>
                    <a:lnTo>
                      <a:pt x="0" y="23"/>
                    </a:lnTo>
                    <a:lnTo>
                      <a:pt x="0" y="24"/>
                    </a:lnTo>
                    <a:lnTo>
                      <a:pt x="41" y="47"/>
                    </a:lnTo>
                    <a:lnTo>
                      <a:pt x="82" y="24"/>
                    </a:lnTo>
                    <a:lnTo>
                      <a:pt x="82" y="23"/>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303" name="Freeform 7"/>
              <p:cNvSpPr>
                <a:spLocks/>
              </p:cNvSpPr>
              <p:nvPr/>
            </p:nvSpPr>
            <p:spPr bwMode="auto">
              <a:xfrm>
                <a:off x="2415403" y="2876993"/>
                <a:ext cx="92885" cy="158583"/>
              </a:xfrm>
              <a:custGeom>
                <a:avLst/>
                <a:gdLst>
                  <a:gd name="T0" fmla="*/ 0 w 41"/>
                  <a:gd name="T1" fmla="*/ 23 h 70"/>
                  <a:gd name="T2" fmla="*/ 0 w 41"/>
                  <a:gd name="T3" fmla="*/ 70 h 70"/>
                  <a:gd name="T4" fmla="*/ 41 w 41"/>
                  <a:gd name="T5" fmla="*/ 47 h 70"/>
                  <a:gd name="T6" fmla="*/ 41 w 41"/>
                  <a:gd name="T7" fmla="*/ 0 h 70"/>
                  <a:gd name="T8" fmla="*/ 0 w 41"/>
                  <a:gd name="T9" fmla="*/ 23 h 70"/>
                </a:gdLst>
                <a:ahLst/>
                <a:cxnLst>
                  <a:cxn ang="0">
                    <a:pos x="T0" y="T1"/>
                  </a:cxn>
                  <a:cxn ang="0">
                    <a:pos x="T2" y="T3"/>
                  </a:cxn>
                  <a:cxn ang="0">
                    <a:pos x="T4" y="T5"/>
                  </a:cxn>
                  <a:cxn ang="0">
                    <a:pos x="T6" y="T7"/>
                  </a:cxn>
                  <a:cxn ang="0">
                    <a:pos x="T8" y="T9"/>
                  </a:cxn>
                </a:cxnLst>
                <a:rect l="0" t="0" r="r" b="b"/>
                <a:pathLst>
                  <a:path w="41" h="70">
                    <a:moveTo>
                      <a:pt x="0" y="23"/>
                    </a:moveTo>
                    <a:lnTo>
                      <a:pt x="0" y="70"/>
                    </a:lnTo>
                    <a:lnTo>
                      <a:pt x="41" y="47"/>
                    </a:lnTo>
                    <a:lnTo>
                      <a:pt x="41" y="0"/>
                    </a:lnTo>
                    <a:lnTo>
                      <a:pt x="0" y="23"/>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sp>
            <p:nvSpPr>
              <p:cNvPr id="304" name="Freeform 8"/>
              <p:cNvSpPr>
                <a:spLocks/>
              </p:cNvSpPr>
              <p:nvPr/>
            </p:nvSpPr>
            <p:spPr bwMode="auto">
              <a:xfrm>
                <a:off x="2304394" y="2876993"/>
                <a:ext cx="92885" cy="158583"/>
              </a:xfrm>
              <a:custGeom>
                <a:avLst/>
                <a:gdLst>
                  <a:gd name="T0" fmla="*/ 41 w 41"/>
                  <a:gd name="T1" fmla="*/ 23 h 70"/>
                  <a:gd name="T2" fmla="*/ 0 w 41"/>
                  <a:gd name="T3" fmla="*/ 0 h 70"/>
                  <a:gd name="T4" fmla="*/ 0 w 41"/>
                  <a:gd name="T5" fmla="*/ 47 h 70"/>
                  <a:gd name="T6" fmla="*/ 41 w 41"/>
                  <a:gd name="T7" fmla="*/ 70 h 70"/>
                  <a:gd name="T8" fmla="*/ 41 w 41"/>
                  <a:gd name="T9" fmla="*/ 23 h 70"/>
                </a:gdLst>
                <a:ahLst/>
                <a:cxnLst>
                  <a:cxn ang="0">
                    <a:pos x="T0" y="T1"/>
                  </a:cxn>
                  <a:cxn ang="0">
                    <a:pos x="T2" y="T3"/>
                  </a:cxn>
                  <a:cxn ang="0">
                    <a:pos x="T4" y="T5"/>
                  </a:cxn>
                  <a:cxn ang="0">
                    <a:pos x="T6" y="T7"/>
                  </a:cxn>
                  <a:cxn ang="0">
                    <a:pos x="T8" y="T9"/>
                  </a:cxn>
                </a:cxnLst>
                <a:rect l="0" t="0" r="r" b="b"/>
                <a:pathLst>
                  <a:path w="41" h="70">
                    <a:moveTo>
                      <a:pt x="41" y="23"/>
                    </a:moveTo>
                    <a:lnTo>
                      <a:pt x="0" y="0"/>
                    </a:lnTo>
                    <a:lnTo>
                      <a:pt x="0" y="47"/>
                    </a:lnTo>
                    <a:lnTo>
                      <a:pt x="41" y="70"/>
                    </a:lnTo>
                    <a:lnTo>
                      <a:pt x="41" y="23"/>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a:solidFill>
                    <a:srgbClr val="505050"/>
                  </a:solidFill>
                </a:endParaRPr>
              </a:p>
            </p:txBody>
          </p:sp>
        </p:grpSp>
      </p:grpSp>
    </p:spTree>
    <p:extLst>
      <p:ext uri="{BB962C8B-B14F-4D97-AF65-F5344CB8AC3E}">
        <p14:creationId xmlns:p14="http://schemas.microsoft.com/office/powerpoint/2010/main" val="488738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animEffect transition="in" filter="wipe(left)">
                                      <p:cBhvr>
                                        <p:cTn id="7" dur="500"/>
                                        <p:tgtEl>
                                          <p:spTgt spid="2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243"/>
                                        </p:tgtEl>
                                        <p:attrNameLst>
                                          <p:attrName>style.visibility</p:attrName>
                                        </p:attrNameLst>
                                      </p:cBhvr>
                                      <p:to>
                                        <p:strVal val="visible"/>
                                      </p:to>
                                    </p:set>
                                    <p:animEffect transition="in" filter="wipe(right)">
                                      <p:cBhvr>
                                        <p:cTn id="28" dur="500"/>
                                        <p:tgtEl>
                                          <p:spTgt spid="243"/>
                                        </p:tgtEl>
                                      </p:cBhvr>
                                    </p:animEffect>
                                  </p:childTnLst>
                                </p:cTn>
                              </p:par>
                              <p:par>
                                <p:cTn id="29" presetID="22" presetClass="entr" presetSubtype="2" fill="hold" nodeType="withEffect">
                                  <p:stCondLst>
                                    <p:cond delay="0"/>
                                  </p:stCondLst>
                                  <p:childTnLst>
                                    <p:set>
                                      <p:cBhvr>
                                        <p:cTn id="30" dur="1" fill="hold">
                                          <p:stCondLst>
                                            <p:cond delay="0"/>
                                          </p:stCondLst>
                                        </p:cTn>
                                        <p:tgtEl>
                                          <p:spTgt spid="246"/>
                                        </p:tgtEl>
                                        <p:attrNameLst>
                                          <p:attrName>style.visibility</p:attrName>
                                        </p:attrNameLst>
                                      </p:cBhvr>
                                      <p:to>
                                        <p:strVal val="visible"/>
                                      </p:to>
                                    </p:set>
                                    <p:animEffect transition="in" filter="wipe(right)">
                                      <p:cBhvr>
                                        <p:cTn id="31" dur="500"/>
                                        <p:tgtEl>
                                          <p:spTgt spid="246"/>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38"/>
                                        </p:tgtEl>
                                        <p:attrNameLst>
                                          <p:attrName>style.visibility</p:attrName>
                                        </p:attrNameLst>
                                      </p:cBhvr>
                                      <p:to>
                                        <p:strVal val="visible"/>
                                      </p:to>
                                    </p:set>
                                    <p:animEffect transition="in" filter="fade">
                                      <p:cBhvr>
                                        <p:cTn id="39" dur="500"/>
                                        <p:tgtEl>
                                          <p:spTgt spid="2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9"/>
                                        </p:tgtEl>
                                        <p:attrNameLst>
                                          <p:attrName>style.visibility</p:attrName>
                                        </p:attrNameLst>
                                      </p:cBhvr>
                                      <p:to>
                                        <p:strVal val="visible"/>
                                      </p:to>
                                    </p:set>
                                    <p:animEffect transition="in" filter="fade">
                                      <p:cBhvr>
                                        <p:cTn id="42" dur="500"/>
                                        <p:tgtEl>
                                          <p:spTgt spid="239"/>
                                        </p:tgtEl>
                                      </p:cBhvr>
                                    </p:animEffect>
                                  </p:childTnLst>
                                </p:cTn>
                              </p:par>
                              <p:par>
                                <p:cTn id="43" presetID="10" presetClass="entr" presetSubtype="0" fill="hold" nodeType="withEffect">
                                  <p:stCondLst>
                                    <p:cond delay="0"/>
                                  </p:stCondLst>
                                  <p:childTnLst>
                                    <p:set>
                                      <p:cBhvr>
                                        <p:cTn id="44" dur="1" fill="hold">
                                          <p:stCondLst>
                                            <p:cond delay="0"/>
                                          </p:stCondLst>
                                        </p:cTn>
                                        <p:tgtEl>
                                          <p:spTgt spid="275"/>
                                        </p:tgtEl>
                                        <p:attrNameLst>
                                          <p:attrName>style.visibility</p:attrName>
                                        </p:attrNameLst>
                                      </p:cBhvr>
                                      <p:to>
                                        <p:strVal val="visible"/>
                                      </p:to>
                                    </p:set>
                                    <p:animEffect transition="in" filter="fade">
                                      <p:cBhvr>
                                        <p:cTn id="45" dur="500"/>
                                        <p:tgtEl>
                                          <p:spTgt spid="275"/>
                                        </p:tgtEl>
                                      </p:cBhvr>
                                    </p:animEffect>
                                  </p:childTnLst>
                                </p:cTn>
                              </p:par>
                              <p:par>
                                <p:cTn id="46" presetID="10" presetClass="entr" presetSubtype="0" fill="hold" nodeType="withEffect">
                                  <p:stCondLst>
                                    <p:cond delay="0"/>
                                  </p:stCondLst>
                                  <p:childTnLst>
                                    <p:set>
                                      <p:cBhvr>
                                        <p:cTn id="47" dur="1" fill="hold">
                                          <p:stCondLst>
                                            <p:cond delay="0"/>
                                          </p:stCondLst>
                                        </p:cTn>
                                        <p:tgtEl>
                                          <p:spTgt spid="269"/>
                                        </p:tgtEl>
                                        <p:attrNameLst>
                                          <p:attrName>style.visibility</p:attrName>
                                        </p:attrNameLst>
                                      </p:cBhvr>
                                      <p:to>
                                        <p:strVal val="visible"/>
                                      </p:to>
                                    </p:set>
                                    <p:animEffect transition="in" filter="fade">
                                      <p:cBhvr>
                                        <p:cTn id="48" dur="500"/>
                                        <p:tgtEl>
                                          <p:spTgt spid="269"/>
                                        </p:tgtEl>
                                      </p:cBhvr>
                                    </p:animEffect>
                                  </p:childTnLst>
                                </p:cTn>
                              </p:par>
                              <p:par>
                                <p:cTn id="49" presetID="10" presetClass="entr" presetSubtype="0" fill="hold" nodeType="withEffect">
                                  <p:stCondLst>
                                    <p:cond delay="0"/>
                                  </p:stCondLst>
                                  <p:childTnLst>
                                    <p:set>
                                      <p:cBhvr>
                                        <p:cTn id="50" dur="1" fill="hold">
                                          <p:stCondLst>
                                            <p:cond delay="0"/>
                                          </p:stCondLst>
                                        </p:cTn>
                                        <p:tgtEl>
                                          <p:spTgt spid="263"/>
                                        </p:tgtEl>
                                        <p:attrNameLst>
                                          <p:attrName>style.visibility</p:attrName>
                                        </p:attrNameLst>
                                      </p:cBhvr>
                                      <p:to>
                                        <p:strVal val="visible"/>
                                      </p:to>
                                    </p:set>
                                    <p:animEffect transition="in" filter="fade">
                                      <p:cBhvr>
                                        <p:cTn id="51" dur="500"/>
                                        <p:tgtEl>
                                          <p:spTgt spid="263"/>
                                        </p:tgtEl>
                                      </p:cBhvr>
                                    </p:animEffect>
                                  </p:childTnLst>
                                </p:cTn>
                              </p:par>
                              <p:par>
                                <p:cTn id="52" presetID="10" presetClass="entr" presetSubtype="0" fill="hold" nodeType="withEffect">
                                  <p:stCondLst>
                                    <p:cond delay="0"/>
                                  </p:stCondLst>
                                  <p:childTnLst>
                                    <p:set>
                                      <p:cBhvr>
                                        <p:cTn id="53" dur="1" fill="hold">
                                          <p:stCondLst>
                                            <p:cond delay="0"/>
                                          </p:stCondLst>
                                        </p:cTn>
                                        <p:tgtEl>
                                          <p:spTgt spid="257"/>
                                        </p:tgtEl>
                                        <p:attrNameLst>
                                          <p:attrName>style.visibility</p:attrName>
                                        </p:attrNameLst>
                                      </p:cBhvr>
                                      <p:to>
                                        <p:strVal val="visible"/>
                                      </p:to>
                                    </p:set>
                                    <p:animEffect transition="in" filter="fade">
                                      <p:cBhvr>
                                        <p:cTn id="54" dur="500"/>
                                        <p:tgtEl>
                                          <p:spTgt spid="25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7"/>
                                        </p:tgtEl>
                                        <p:attrNameLst>
                                          <p:attrName>style.visibility</p:attrName>
                                        </p:attrNameLst>
                                      </p:cBhvr>
                                      <p:to>
                                        <p:strVal val="visible"/>
                                      </p:to>
                                    </p:set>
                                    <p:animEffect transition="in" filter="fade">
                                      <p:cBhvr>
                                        <p:cTn id="57" dur="500"/>
                                        <p:tgtEl>
                                          <p:spTgt spid="2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249"/>
                                        </p:tgtEl>
                                        <p:attrNameLst>
                                          <p:attrName>style.visibility</p:attrName>
                                        </p:attrNameLst>
                                      </p:cBhvr>
                                      <p:to>
                                        <p:strVal val="visible"/>
                                      </p:to>
                                    </p:set>
                                    <p:animEffect transition="in" filter="wipe(right)">
                                      <p:cBhvr>
                                        <p:cTn id="62" dur="500"/>
                                        <p:tgtEl>
                                          <p:spTgt spid="249"/>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252"/>
                                        </p:tgtEl>
                                        <p:attrNameLst>
                                          <p:attrName>style.visibility</p:attrName>
                                        </p:attrNameLst>
                                      </p:cBhvr>
                                      <p:to>
                                        <p:strVal val="visible"/>
                                      </p:to>
                                    </p:set>
                                    <p:animEffect transition="in" filter="fade">
                                      <p:cBhvr>
                                        <p:cTn id="66" dur="500"/>
                                        <p:tgtEl>
                                          <p:spTgt spid="25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253"/>
                                        </p:tgtEl>
                                        <p:attrNameLst>
                                          <p:attrName>style.visibility</p:attrName>
                                        </p:attrNameLst>
                                      </p:cBhvr>
                                      <p:to>
                                        <p:strVal val="visible"/>
                                      </p:to>
                                    </p:set>
                                    <p:animEffect transition="in" filter="wipe(right)">
                                      <p:cBhvr>
                                        <p:cTn id="71" dur="500"/>
                                        <p:tgtEl>
                                          <p:spTgt spid="253"/>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256"/>
                                        </p:tgtEl>
                                        <p:attrNameLst>
                                          <p:attrName>style.visibility</p:attrName>
                                        </p:attrNameLst>
                                      </p:cBhvr>
                                      <p:to>
                                        <p:strVal val="visible"/>
                                      </p:to>
                                    </p:set>
                                    <p:animEffect transition="in" filter="fade">
                                      <p:cBhvr>
                                        <p:cTn id="75" dur="500"/>
                                        <p:tgtEl>
                                          <p:spTgt spid="256"/>
                                        </p:tgtEl>
                                      </p:cBhvr>
                                    </p:animEffect>
                                  </p:childTnLst>
                                </p:cTn>
                              </p:par>
                            </p:childTnLst>
                          </p:cTn>
                        </p:par>
                        <p:par>
                          <p:cTn id="76" fill="hold">
                            <p:stCondLst>
                              <p:cond delay="1000"/>
                            </p:stCondLst>
                            <p:childTnLst>
                              <p:par>
                                <p:cTn id="77" presetID="22" presetClass="entr" presetSubtype="4" fill="hold" nodeType="afterEffect">
                                  <p:stCondLst>
                                    <p:cond delay="0"/>
                                  </p:stCondLst>
                                  <p:childTnLst>
                                    <p:set>
                                      <p:cBhvr>
                                        <p:cTn id="78" dur="1" fill="hold">
                                          <p:stCondLst>
                                            <p:cond delay="0"/>
                                          </p:stCondLst>
                                        </p:cTn>
                                        <p:tgtEl>
                                          <p:spTgt spid="299"/>
                                        </p:tgtEl>
                                        <p:attrNameLst>
                                          <p:attrName>style.visibility</p:attrName>
                                        </p:attrNameLst>
                                      </p:cBhvr>
                                      <p:to>
                                        <p:strVal val="visible"/>
                                      </p:to>
                                    </p:set>
                                    <p:animEffect transition="in" filter="wipe(down)">
                                      <p:cBhvr>
                                        <p:cTn id="79" dur="500"/>
                                        <p:tgtEl>
                                          <p:spTgt spid="299"/>
                                        </p:tgtEl>
                                      </p:cBhvr>
                                    </p:animEffect>
                                  </p:childTnLst>
                                </p:cTn>
                              </p:par>
                              <p:par>
                                <p:cTn id="80" presetID="22" presetClass="exit" presetSubtype="4" fill="hold" nodeType="withEffect">
                                  <p:stCondLst>
                                    <p:cond delay="0"/>
                                  </p:stCondLst>
                                  <p:childTnLst>
                                    <p:animEffect transition="out" filter="wipe(down)">
                                      <p:cBhvr>
                                        <p:cTn id="81" dur="500"/>
                                        <p:tgtEl>
                                          <p:spTgt spid="16"/>
                                        </p:tgtEl>
                                      </p:cBhvr>
                                    </p:animEffect>
                                    <p:set>
                                      <p:cBhvr>
                                        <p:cTn id="82" dur="1" fill="hold">
                                          <p:stCondLst>
                                            <p:cond delay="499"/>
                                          </p:stCondLst>
                                        </p:cTn>
                                        <p:tgtEl>
                                          <p:spTgt spid="16"/>
                                        </p:tgtEl>
                                        <p:attrNameLst>
                                          <p:attrName>style.visibility</p:attrName>
                                        </p:attrNameLst>
                                      </p:cBhvr>
                                      <p:to>
                                        <p:strVal val="hidden"/>
                                      </p:to>
                                    </p:set>
                                  </p:childTnLst>
                                </p:cTn>
                              </p:par>
                            </p:childTnLst>
                          </p:cTn>
                        </p:par>
                        <p:par>
                          <p:cTn id="83" fill="hold">
                            <p:stCondLst>
                              <p:cond delay="1500"/>
                            </p:stCondLst>
                            <p:childTnLst>
                              <p:par>
                                <p:cTn id="84" presetID="22" presetClass="entr" presetSubtype="4" fill="hold" nodeType="afterEffect">
                                  <p:stCondLst>
                                    <p:cond delay="0"/>
                                  </p:stCondLst>
                                  <p:childTnLst>
                                    <p:set>
                                      <p:cBhvr>
                                        <p:cTn id="85" dur="1" fill="hold">
                                          <p:stCondLst>
                                            <p:cond delay="0"/>
                                          </p:stCondLst>
                                        </p:cTn>
                                        <p:tgtEl>
                                          <p:spTgt spid="281"/>
                                        </p:tgtEl>
                                        <p:attrNameLst>
                                          <p:attrName>style.visibility</p:attrName>
                                        </p:attrNameLst>
                                      </p:cBhvr>
                                      <p:to>
                                        <p:strVal val="visible"/>
                                      </p:to>
                                    </p:set>
                                    <p:animEffect transition="in" filter="wipe(down)">
                                      <p:cBhvr>
                                        <p:cTn id="86" dur="500"/>
                                        <p:tgtEl>
                                          <p:spTgt spid="281"/>
                                        </p:tgtEl>
                                      </p:cBhvr>
                                    </p:animEffect>
                                  </p:childTnLst>
                                </p:cTn>
                              </p:par>
                              <p:par>
                                <p:cTn id="87" presetID="22" presetClass="exit" presetSubtype="4" fill="hold" nodeType="withEffect">
                                  <p:stCondLst>
                                    <p:cond delay="0"/>
                                  </p:stCondLst>
                                  <p:childTnLst>
                                    <p:animEffect transition="out" filter="wipe(down)">
                                      <p:cBhvr>
                                        <p:cTn id="88" dur="500"/>
                                        <p:tgtEl>
                                          <p:spTgt spid="31"/>
                                        </p:tgtEl>
                                      </p:cBhvr>
                                    </p:animEffect>
                                    <p:set>
                                      <p:cBhvr>
                                        <p:cTn id="89" dur="1" fill="hold">
                                          <p:stCondLst>
                                            <p:cond delay="499"/>
                                          </p:stCondLst>
                                        </p:cTn>
                                        <p:tgtEl>
                                          <p:spTgt spid="31"/>
                                        </p:tgtEl>
                                        <p:attrNameLst>
                                          <p:attrName>style.visibility</p:attrName>
                                        </p:attrNameLst>
                                      </p:cBhvr>
                                      <p:to>
                                        <p:strVal val="hidden"/>
                                      </p:to>
                                    </p:set>
                                  </p:childTnLst>
                                </p:cTn>
                              </p:par>
                            </p:childTnLst>
                          </p:cTn>
                        </p:par>
                        <p:par>
                          <p:cTn id="90" fill="hold">
                            <p:stCondLst>
                              <p:cond delay="2000"/>
                            </p:stCondLst>
                            <p:childTnLst>
                              <p:par>
                                <p:cTn id="91" presetID="22" presetClass="entr" presetSubtype="4" fill="hold" nodeType="afterEffect">
                                  <p:stCondLst>
                                    <p:cond delay="0"/>
                                  </p:stCondLst>
                                  <p:childTnLst>
                                    <p:set>
                                      <p:cBhvr>
                                        <p:cTn id="92" dur="1" fill="hold">
                                          <p:stCondLst>
                                            <p:cond delay="0"/>
                                          </p:stCondLst>
                                        </p:cTn>
                                        <p:tgtEl>
                                          <p:spTgt spid="287"/>
                                        </p:tgtEl>
                                        <p:attrNameLst>
                                          <p:attrName>style.visibility</p:attrName>
                                        </p:attrNameLst>
                                      </p:cBhvr>
                                      <p:to>
                                        <p:strVal val="visible"/>
                                      </p:to>
                                    </p:set>
                                    <p:animEffect transition="in" filter="wipe(down)">
                                      <p:cBhvr>
                                        <p:cTn id="93" dur="500"/>
                                        <p:tgtEl>
                                          <p:spTgt spid="287"/>
                                        </p:tgtEl>
                                      </p:cBhvr>
                                    </p:animEffect>
                                  </p:childTnLst>
                                </p:cTn>
                              </p:par>
                              <p:par>
                                <p:cTn id="94" presetID="22" presetClass="entr" presetSubtype="4" fill="hold" nodeType="withEffect">
                                  <p:stCondLst>
                                    <p:cond delay="0"/>
                                  </p:stCondLst>
                                  <p:childTnLst>
                                    <p:set>
                                      <p:cBhvr>
                                        <p:cTn id="95" dur="1" fill="hold">
                                          <p:stCondLst>
                                            <p:cond delay="0"/>
                                          </p:stCondLst>
                                        </p:cTn>
                                        <p:tgtEl>
                                          <p:spTgt spid="293"/>
                                        </p:tgtEl>
                                        <p:attrNameLst>
                                          <p:attrName>style.visibility</p:attrName>
                                        </p:attrNameLst>
                                      </p:cBhvr>
                                      <p:to>
                                        <p:strVal val="visible"/>
                                      </p:to>
                                    </p:set>
                                    <p:animEffect transition="in" filter="wipe(down)">
                                      <p:cBhvr>
                                        <p:cTn id="96" dur="500"/>
                                        <p:tgtEl>
                                          <p:spTgt spid="293"/>
                                        </p:tgtEl>
                                      </p:cBhvr>
                                    </p:animEffect>
                                  </p:childTnLst>
                                </p:cTn>
                              </p:par>
                              <p:par>
                                <p:cTn id="97" presetID="22" presetClass="exit" presetSubtype="4" fill="hold" nodeType="withEffect">
                                  <p:stCondLst>
                                    <p:cond delay="0"/>
                                  </p:stCondLst>
                                  <p:childTnLst>
                                    <p:animEffect transition="out" filter="wipe(down)">
                                      <p:cBhvr>
                                        <p:cTn id="98" dur="500"/>
                                        <p:tgtEl>
                                          <p:spTgt spid="257"/>
                                        </p:tgtEl>
                                      </p:cBhvr>
                                    </p:animEffect>
                                    <p:set>
                                      <p:cBhvr>
                                        <p:cTn id="99" dur="1" fill="hold">
                                          <p:stCondLst>
                                            <p:cond delay="499"/>
                                          </p:stCondLst>
                                        </p:cTn>
                                        <p:tgtEl>
                                          <p:spTgt spid="257"/>
                                        </p:tgtEl>
                                        <p:attrNameLst>
                                          <p:attrName>style.visibility</p:attrName>
                                        </p:attrNameLst>
                                      </p:cBhvr>
                                      <p:to>
                                        <p:strVal val="hidden"/>
                                      </p:to>
                                    </p:set>
                                  </p:childTnLst>
                                </p:cTn>
                              </p:par>
                              <p:par>
                                <p:cTn id="100" presetID="22" presetClass="exit" presetSubtype="4" fill="hold" nodeType="withEffect">
                                  <p:stCondLst>
                                    <p:cond delay="0"/>
                                  </p:stCondLst>
                                  <p:childTnLst>
                                    <p:animEffect transition="out" filter="wipe(down)">
                                      <p:cBhvr>
                                        <p:cTn id="101" dur="500"/>
                                        <p:tgtEl>
                                          <p:spTgt spid="269"/>
                                        </p:tgtEl>
                                      </p:cBhvr>
                                    </p:animEffect>
                                    <p:set>
                                      <p:cBhvr>
                                        <p:cTn id="102" dur="1" fill="hold">
                                          <p:stCondLst>
                                            <p:cond delay="499"/>
                                          </p:stCondLst>
                                        </p:cTn>
                                        <p:tgtEl>
                                          <p:spTgt spid="2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237" grpId="0" animBg="1"/>
      <p:bldP spid="238" grpId="0"/>
      <p:bldP spid="239" grpId="0" animBg="1"/>
      <p:bldP spid="252" grpId="0"/>
      <p:bldP spid="2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Some Docker vocabulary</a:t>
            </a:r>
            <a:endParaRPr lang="en-US" dirty="0"/>
          </a:p>
        </p:txBody>
      </p:sp>
      <p:pic>
        <p:nvPicPr>
          <p:cNvPr id="26" name="Picture 25" descr="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917" y="1446220"/>
            <a:ext cx="1039631" cy="1039631"/>
          </a:xfrm>
          <a:prstGeom prst="rect">
            <a:avLst/>
          </a:prstGeom>
        </p:spPr>
      </p:pic>
      <p:sp>
        <p:nvSpPr>
          <p:cNvPr id="13" name="TextBox 3"/>
          <p:cNvSpPr txBox="1"/>
          <p:nvPr/>
        </p:nvSpPr>
        <p:spPr>
          <a:xfrm>
            <a:off x="1572646" y="1387415"/>
            <a:ext cx="9906000" cy="1157240"/>
          </a:xfrm>
          <a:prstGeom prst="rect">
            <a:avLst/>
          </a:prstGeom>
          <a:noFill/>
        </p:spPr>
        <p:txBody>
          <a:bodyPr wrap="square" lIns="182880" tIns="146304" rIns="182880" bIns="146304"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tx2"/>
                </a:solidFill>
                <a:effectLst/>
                <a:uLnTx/>
                <a:uFillTx/>
                <a:latin typeface="+mj-lt"/>
              </a:rPr>
              <a:t>Docker Image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The basis of a Docker container. Represents a full application</a:t>
            </a:r>
          </a:p>
        </p:txBody>
      </p:sp>
      <p:pic>
        <p:nvPicPr>
          <p:cNvPr id="24" name="Picture 23" descr="Contain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917" y="2747947"/>
            <a:ext cx="1039631" cy="1039631"/>
          </a:xfrm>
          <a:prstGeom prst="rect">
            <a:avLst/>
          </a:prstGeom>
        </p:spPr>
      </p:pic>
      <p:sp>
        <p:nvSpPr>
          <p:cNvPr id="6" name="Rectangle 5"/>
          <p:cNvSpPr/>
          <p:nvPr/>
        </p:nvSpPr>
        <p:spPr>
          <a:xfrm>
            <a:off x="1572646" y="2790709"/>
            <a:ext cx="10058400"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tx2"/>
                </a:solidFill>
                <a:effectLst/>
                <a:uLnTx/>
                <a:uFillTx/>
                <a:latin typeface="+mj-lt"/>
              </a:rPr>
              <a:t>Docker Container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The standard unit in which the application service resides and executes</a:t>
            </a:r>
          </a:p>
        </p:txBody>
      </p:sp>
      <p:pic>
        <p:nvPicPr>
          <p:cNvPr id="27" name="Picture 26" descr="Engin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917" y="4132774"/>
            <a:ext cx="1039631" cy="1039631"/>
          </a:xfrm>
          <a:prstGeom prst="rect">
            <a:avLst/>
          </a:prstGeom>
        </p:spPr>
      </p:pic>
      <p:sp>
        <p:nvSpPr>
          <p:cNvPr id="7" name="Rectangle 6"/>
          <p:cNvSpPr/>
          <p:nvPr/>
        </p:nvSpPr>
        <p:spPr>
          <a:xfrm>
            <a:off x="1572646" y="3990870"/>
            <a:ext cx="10058400" cy="132343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tx2"/>
                </a:solidFill>
                <a:effectLst/>
                <a:uLnTx/>
                <a:uFillTx/>
                <a:latin typeface="+mj-lt"/>
              </a:rPr>
              <a:t>Docker Engine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Creates, ships and runs Docker containers deployable on a physical or virtual, host locally, in a datacenter or cloud service provider</a:t>
            </a:r>
          </a:p>
        </p:txBody>
      </p:sp>
      <p:pic>
        <p:nvPicPr>
          <p:cNvPr id="3" name="Picture 2" descr="Registry.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917" y="5517602"/>
            <a:ext cx="994237" cy="994237"/>
          </a:xfrm>
          <a:prstGeom prst="rect">
            <a:avLst/>
          </a:prstGeom>
        </p:spPr>
      </p:pic>
      <p:sp>
        <p:nvSpPr>
          <p:cNvPr id="8" name="Rectangle 7"/>
          <p:cNvSpPr/>
          <p:nvPr/>
        </p:nvSpPr>
        <p:spPr>
          <a:xfrm>
            <a:off x="1572646" y="5537667"/>
            <a:ext cx="10058400"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tx2"/>
                </a:solidFill>
                <a:effectLst/>
                <a:uLnTx/>
                <a:uFillTx/>
                <a:latin typeface="+mj-lt"/>
              </a:rPr>
              <a:t>Registry Service (Docker Hub or Docker Trusted Registry)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Cloud or server based storage and distribution service for your images</a:t>
            </a:r>
          </a:p>
        </p:txBody>
      </p:sp>
    </p:spTree>
    <p:extLst>
      <p:ext uri="{BB962C8B-B14F-4D97-AF65-F5344CB8AC3E}">
        <p14:creationId xmlns:p14="http://schemas.microsoft.com/office/powerpoint/2010/main" val="271971896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Docker Commands</a:t>
            </a:r>
            <a:endParaRPr lang="en-US" dirty="0"/>
          </a:p>
        </p:txBody>
      </p:sp>
      <p:sp>
        <p:nvSpPr>
          <p:cNvPr id="3" name="Content Placeholder 2"/>
          <p:cNvSpPr>
            <a:spLocks noGrp="1"/>
          </p:cNvSpPr>
          <p:nvPr>
            <p:ph type="body" sz="quarter" idx="10"/>
          </p:nvPr>
        </p:nvSpPr>
        <p:spPr>
          <a:xfrm>
            <a:off x="274638" y="1212850"/>
            <a:ext cx="11887200" cy="5637212"/>
          </a:xfrm>
        </p:spPr>
        <p:txBody>
          <a:bodyPr>
            <a:normAutofit fontScale="62500" lnSpcReduction="20000"/>
          </a:bodyPr>
          <a:lstStyle/>
          <a:p>
            <a:r>
              <a:rPr lang="en-US" dirty="0"/>
              <a:t>$ </a:t>
            </a:r>
            <a:r>
              <a:rPr lang="en-US" dirty="0" err="1"/>
              <a:t>docker</a:t>
            </a:r>
            <a:r>
              <a:rPr lang="en-US" dirty="0"/>
              <a:t> pull </a:t>
            </a:r>
            <a:r>
              <a:rPr lang="en-US" dirty="0" err="1"/>
              <a:t>nginx</a:t>
            </a:r>
            <a:br>
              <a:rPr lang="en-US" dirty="0"/>
            </a:br>
            <a:endParaRPr lang="en-US" dirty="0"/>
          </a:p>
          <a:p>
            <a:r>
              <a:rPr lang="en-US" dirty="0"/>
              <a:t>$ </a:t>
            </a:r>
            <a:r>
              <a:rPr lang="en-US" dirty="0" err="1"/>
              <a:t>docker</a:t>
            </a:r>
            <a:r>
              <a:rPr lang="en-US" dirty="0"/>
              <a:t> images</a:t>
            </a:r>
            <a:br>
              <a:rPr lang="en-US" dirty="0"/>
            </a:br>
            <a:br>
              <a:rPr lang="en-US" dirty="0"/>
            </a:br>
            <a:r>
              <a:rPr lang="en-US" dirty="0"/>
              <a:t>$ </a:t>
            </a:r>
            <a:r>
              <a:rPr lang="en-US" dirty="0" err="1"/>
              <a:t>docker</a:t>
            </a:r>
            <a:r>
              <a:rPr lang="en-US" dirty="0"/>
              <a:t> run –d –p 5000:5000 –-name </a:t>
            </a:r>
            <a:r>
              <a:rPr lang="en-US" dirty="0" err="1"/>
              <a:t>catweb</a:t>
            </a:r>
            <a:r>
              <a:rPr lang="en-US" dirty="0"/>
              <a:t> </a:t>
            </a:r>
            <a:r>
              <a:rPr lang="en-US" dirty="0" err="1"/>
              <a:t>mikegcoleman</a:t>
            </a:r>
            <a:r>
              <a:rPr lang="en-US" dirty="0"/>
              <a:t>/</a:t>
            </a:r>
            <a:r>
              <a:rPr lang="en-US" dirty="0" err="1"/>
              <a:t>catweb:latest</a:t>
            </a:r>
            <a:endParaRPr lang="en-US" dirty="0"/>
          </a:p>
          <a:p>
            <a:endParaRPr lang="en-US" dirty="0"/>
          </a:p>
          <a:p>
            <a:r>
              <a:rPr lang="en-US" dirty="0"/>
              <a:t>$ </a:t>
            </a:r>
            <a:r>
              <a:rPr lang="en-US" dirty="0" err="1"/>
              <a:t>docker</a:t>
            </a:r>
            <a:r>
              <a:rPr lang="en-US" dirty="0"/>
              <a:t> </a:t>
            </a:r>
            <a:r>
              <a:rPr lang="en-US" dirty="0" err="1"/>
              <a:t>ps</a:t>
            </a:r>
            <a:br>
              <a:rPr lang="en-US" dirty="0"/>
            </a:br>
            <a:br>
              <a:rPr lang="en-US" dirty="0"/>
            </a:br>
            <a:r>
              <a:rPr lang="en-US" dirty="0"/>
              <a:t>$ </a:t>
            </a:r>
            <a:r>
              <a:rPr lang="en-US" dirty="0" err="1"/>
              <a:t>docker</a:t>
            </a:r>
            <a:r>
              <a:rPr lang="en-US" dirty="0"/>
              <a:t> stop </a:t>
            </a:r>
            <a:r>
              <a:rPr lang="en-US" dirty="0" err="1"/>
              <a:t>catweb</a:t>
            </a:r>
            <a:r>
              <a:rPr lang="en-US" dirty="0"/>
              <a:t> (or &lt;container id&gt;)</a:t>
            </a:r>
          </a:p>
          <a:p>
            <a:endParaRPr lang="en-US" dirty="0"/>
          </a:p>
          <a:p>
            <a:r>
              <a:rPr lang="en-US" dirty="0"/>
              <a:t>$ </a:t>
            </a:r>
            <a:r>
              <a:rPr lang="en-US" dirty="0" err="1"/>
              <a:t>docker</a:t>
            </a:r>
            <a:r>
              <a:rPr lang="en-US" dirty="0"/>
              <a:t> </a:t>
            </a:r>
            <a:r>
              <a:rPr lang="en-US" dirty="0" err="1"/>
              <a:t>rm</a:t>
            </a:r>
            <a:r>
              <a:rPr lang="en-US" dirty="0"/>
              <a:t> </a:t>
            </a:r>
            <a:r>
              <a:rPr lang="en-US" dirty="0" err="1"/>
              <a:t>catweb</a:t>
            </a:r>
            <a:r>
              <a:rPr lang="en-US" dirty="0"/>
              <a:t> (or &lt;container id&gt;)</a:t>
            </a:r>
          </a:p>
          <a:p>
            <a:endParaRPr lang="en-US" dirty="0"/>
          </a:p>
          <a:p>
            <a:r>
              <a:rPr lang="en-US" dirty="0"/>
              <a:t>$ </a:t>
            </a:r>
            <a:r>
              <a:rPr lang="en-US" dirty="0" err="1"/>
              <a:t>docker</a:t>
            </a:r>
            <a:r>
              <a:rPr lang="en-US" dirty="0"/>
              <a:t> </a:t>
            </a:r>
            <a:r>
              <a:rPr lang="en-US" dirty="0" err="1"/>
              <a:t>rmi</a:t>
            </a:r>
            <a:r>
              <a:rPr lang="en-US" dirty="0"/>
              <a:t> </a:t>
            </a:r>
            <a:r>
              <a:rPr lang="en-US" dirty="0" err="1"/>
              <a:t>mikegcoleman</a:t>
            </a:r>
            <a:r>
              <a:rPr lang="en-US" dirty="0"/>
              <a:t>/</a:t>
            </a:r>
            <a:r>
              <a:rPr lang="en-US" dirty="0" err="1"/>
              <a:t>catweb:latest</a:t>
            </a:r>
            <a:endParaRPr lang="en-US" dirty="0"/>
          </a:p>
          <a:p>
            <a:endParaRPr lang="en-US" dirty="0"/>
          </a:p>
          <a:p>
            <a:r>
              <a:rPr lang="en-US" dirty="0"/>
              <a:t>$ </a:t>
            </a:r>
            <a:r>
              <a:rPr lang="en-US" dirty="0" err="1"/>
              <a:t>docker</a:t>
            </a:r>
            <a:r>
              <a:rPr lang="en-US" dirty="0"/>
              <a:t> build –t </a:t>
            </a:r>
            <a:r>
              <a:rPr lang="en-US" dirty="0" err="1"/>
              <a:t>mikegcoleman</a:t>
            </a:r>
            <a:r>
              <a:rPr lang="en-US" dirty="0"/>
              <a:t>/</a:t>
            </a:r>
            <a:r>
              <a:rPr lang="en-US" dirty="0" err="1"/>
              <a:t>catweb:latest</a:t>
            </a:r>
            <a:r>
              <a:rPr lang="en-US" dirty="0"/>
              <a:t> . </a:t>
            </a:r>
            <a:br>
              <a:rPr lang="en-US" dirty="0"/>
            </a:br>
            <a:endParaRPr lang="en-US" dirty="0"/>
          </a:p>
          <a:p>
            <a:r>
              <a:rPr lang="en-US" dirty="0"/>
              <a:t>$ </a:t>
            </a:r>
            <a:r>
              <a:rPr lang="en-US" dirty="0" err="1"/>
              <a:t>docker</a:t>
            </a:r>
            <a:r>
              <a:rPr lang="en-US" dirty="0"/>
              <a:t> push </a:t>
            </a:r>
            <a:r>
              <a:rPr lang="en-US" dirty="0" err="1"/>
              <a:t>mikegcoleman</a:t>
            </a:r>
            <a:r>
              <a:rPr lang="en-US" dirty="0"/>
              <a:t>/</a:t>
            </a:r>
            <a:r>
              <a:rPr lang="en-US" dirty="0" err="1"/>
              <a:t>catweb:latest</a:t>
            </a:r>
            <a:endParaRPr lang="en-US" dirty="0"/>
          </a:p>
        </p:txBody>
      </p:sp>
    </p:spTree>
    <p:extLst>
      <p:ext uri="{BB962C8B-B14F-4D97-AF65-F5344CB8AC3E}">
        <p14:creationId xmlns:p14="http://schemas.microsoft.com/office/powerpoint/2010/main" val="59293410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Dockerfile – Linux Example</a:t>
            </a:r>
            <a:endParaRPr lang="en-US" dirty="0"/>
          </a:p>
        </p:txBody>
      </p:sp>
      <p:sp>
        <p:nvSpPr>
          <p:cNvPr id="16" name="Text Placeholder 15"/>
          <p:cNvSpPr>
            <a:spLocks noGrp="1"/>
          </p:cNvSpPr>
          <p:nvPr>
            <p:ph type="body" sz="quarter" idx="10"/>
          </p:nvPr>
        </p:nvSpPr>
        <p:spPr/>
        <p:txBody>
          <a:bodyPr/>
          <a:lstStyle/>
          <a:p>
            <a:endParaRPr lang="en-US"/>
          </a:p>
        </p:txBody>
      </p:sp>
      <p:sp>
        <p:nvSpPr>
          <p:cNvPr id="13" name="Text Placeholder 12"/>
          <p:cNvSpPr>
            <a:spLocks noGrp="1"/>
          </p:cNvSpPr>
          <p:nvPr>
            <p:ph type="body" sz="quarter" idx="11"/>
          </p:nvPr>
        </p:nvSpPr>
        <p:spPr>
          <a:xfrm>
            <a:off x="7921627" y="1212848"/>
            <a:ext cx="4240211" cy="5256213"/>
          </a:xfrm>
        </p:spPr>
        <p:txBody>
          <a:bodyPr/>
          <a:lstStyle/>
          <a:p>
            <a:r>
              <a:rPr lang="en-US" dirty="0"/>
              <a:t>Instructions on how to build a Docker image</a:t>
            </a:r>
          </a:p>
          <a:p>
            <a:endParaRPr lang="en-US" dirty="0"/>
          </a:p>
          <a:p>
            <a:r>
              <a:rPr lang="en-US" dirty="0"/>
              <a:t>Looks very similar to “native” commands</a:t>
            </a:r>
          </a:p>
          <a:p>
            <a:endParaRPr lang="en-US" dirty="0"/>
          </a:p>
          <a:p>
            <a:r>
              <a:rPr lang="en-US" dirty="0"/>
              <a:t>Important to optimize your </a:t>
            </a:r>
            <a:r>
              <a:rPr lang="en-US" dirty="0" err="1"/>
              <a:t>Dockerfile</a:t>
            </a:r>
            <a:endParaRPr lang="en-US" dirty="0"/>
          </a:p>
          <a:p>
            <a:endParaRPr lang="en-US" dirty="0"/>
          </a:p>
          <a:p>
            <a:endParaRPr lang="en-US" dirty="0"/>
          </a:p>
          <a:p>
            <a:endParaRPr lang="en-US" dirty="0"/>
          </a:p>
        </p:txBody>
      </p:sp>
      <p:pic>
        <p:nvPicPr>
          <p:cNvPr id="5" name="Content Placeholder 4"/>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98437" y="1212848"/>
            <a:ext cx="7646988" cy="5099050"/>
          </a:xfrm>
          <a:prstGeom prst="rect">
            <a:avLst/>
          </a:prstGeom>
        </p:spPr>
      </p:pic>
    </p:spTree>
    <p:extLst>
      <p:ext uri="{BB962C8B-B14F-4D97-AF65-F5344CB8AC3E}">
        <p14:creationId xmlns:p14="http://schemas.microsoft.com/office/powerpoint/2010/main" val="418551302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Dockerfile – Windows Example</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229" y="1215462"/>
            <a:ext cx="12146304" cy="5101199"/>
          </a:xfrm>
          <a:prstGeom prst="rect">
            <a:avLst/>
          </a:prstGeom>
        </p:spPr>
      </p:pic>
    </p:spTree>
    <p:extLst>
      <p:ext uri="{BB962C8B-B14F-4D97-AF65-F5344CB8AC3E}">
        <p14:creationId xmlns:p14="http://schemas.microsoft.com/office/powerpoint/2010/main" val="429308210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Container Hello World</a:t>
            </a:r>
          </a:p>
        </p:txBody>
      </p:sp>
    </p:spTree>
    <p:extLst>
      <p:ext uri="{BB962C8B-B14F-4D97-AF65-F5344CB8AC3E}">
        <p14:creationId xmlns:p14="http://schemas.microsoft.com/office/powerpoint/2010/main" val="21302268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Containers on Azure</a:t>
            </a:r>
          </a:p>
        </p:txBody>
      </p:sp>
    </p:spTree>
    <p:extLst>
      <p:ext uri="{BB962C8B-B14F-4D97-AF65-F5344CB8AC3E}">
        <p14:creationId xmlns:p14="http://schemas.microsoft.com/office/powerpoint/2010/main" val="320837842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639" y="295274"/>
            <a:ext cx="11889564" cy="917575"/>
          </a:xfrm>
        </p:spPr>
        <p:txBody>
          <a:bodyPr/>
          <a:lstStyle/>
          <a:p>
            <a:r>
              <a:rPr lang="en-US" dirty="0"/>
              <a:t>Containers in Azure</a:t>
            </a:r>
          </a:p>
        </p:txBody>
      </p:sp>
      <p:cxnSp>
        <p:nvCxnSpPr>
          <p:cNvPr id="5" name="Straight Arrow Connector 4"/>
          <p:cNvCxnSpPr/>
          <p:nvPr/>
        </p:nvCxnSpPr>
        <p:spPr>
          <a:xfrm>
            <a:off x="457200" y="2113371"/>
            <a:ext cx="11522075"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57200" y="2594519"/>
            <a:ext cx="2057400" cy="2286000"/>
            <a:chOff x="457200" y="3040063"/>
            <a:chExt cx="1646238" cy="2286000"/>
          </a:xfrm>
        </p:grpSpPr>
        <p:sp>
          <p:nvSpPr>
            <p:cNvPr id="6" name="Rectangle 5"/>
            <p:cNvSpPr/>
            <p:nvPr/>
          </p:nvSpPr>
          <p:spPr bwMode="auto">
            <a:xfrm>
              <a:off x="457200" y="3040063"/>
              <a:ext cx="1646238" cy="137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Manual Install</a:t>
              </a:r>
            </a:p>
          </p:txBody>
        </p:sp>
        <p:sp>
          <p:nvSpPr>
            <p:cNvPr id="7" name="Rectangle 6"/>
            <p:cNvSpPr/>
            <p:nvPr/>
          </p:nvSpPr>
          <p:spPr bwMode="auto">
            <a:xfrm>
              <a:off x="457200" y="4411663"/>
              <a:ext cx="1646238" cy="914400"/>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User manually installs and manages Docker</a:t>
              </a:r>
            </a:p>
          </p:txBody>
        </p:sp>
      </p:grpSp>
      <p:grpSp>
        <p:nvGrpSpPr>
          <p:cNvPr id="19" name="Group 18"/>
          <p:cNvGrpSpPr/>
          <p:nvPr/>
        </p:nvGrpSpPr>
        <p:grpSpPr>
          <a:xfrm>
            <a:off x="5189338" y="2594519"/>
            <a:ext cx="2057400" cy="2286000"/>
            <a:chOff x="2499520" y="3040063"/>
            <a:chExt cx="1646238" cy="2286000"/>
          </a:xfrm>
        </p:grpSpPr>
        <p:sp>
          <p:nvSpPr>
            <p:cNvPr id="8" name="Rectangle 7"/>
            <p:cNvSpPr/>
            <p:nvPr/>
          </p:nvSpPr>
          <p:spPr bwMode="auto">
            <a:xfrm>
              <a:off x="2499520" y="3040063"/>
              <a:ext cx="1646238" cy="137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Docker VM Extension</a:t>
              </a:r>
            </a:p>
          </p:txBody>
        </p:sp>
        <p:sp>
          <p:nvSpPr>
            <p:cNvPr id="9" name="Rectangle 8"/>
            <p:cNvSpPr/>
            <p:nvPr/>
          </p:nvSpPr>
          <p:spPr bwMode="auto">
            <a:xfrm>
              <a:off x="2499520" y="4411663"/>
              <a:ext cx="1646238" cy="914400"/>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Pre-configured extension for VMs</a:t>
              </a:r>
            </a:p>
          </p:txBody>
        </p:sp>
      </p:grpSp>
      <p:grpSp>
        <p:nvGrpSpPr>
          <p:cNvPr id="17" name="Group 16"/>
          <p:cNvGrpSpPr/>
          <p:nvPr/>
        </p:nvGrpSpPr>
        <p:grpSpPr>
          <a:xfrm>
            <a:off x="7555407" y="2594519"/>
            <a:ext cx="2057400" cy="2286000"/>
            <a:chOff x="6980236" y="3040063"/>
            <a:chExt cx="1646238" cy="2286000"/>
          </a:xfrm>
        </p:grpSpPr>
        <p:sp>
          <p:nvSpPr>
            <p:cNvPr id="10" name="Rectangle 9"/>
            <p:cNvSpPr/>
            <p:nvPr/>
          </p:nvSpPr>
          <p:spPr bwMode="auto">
            <a:xfrm>
              <a:off x="6980236" y="3040063"/>
              <a:ext cx="1646238" cy="137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Marketplace</a:t>
              </a:r>
            </a:p>
          </p:txBody>
        </p:sp>
        <p:sp>
          <p:nvSpPr>
            <p:cNvPr id="11" name="Rectangle 10"/>
            <p:cNvSpPr/>
            <p:nvPr/>
          </p:nvSpPr>
          <p:spPr bwMode="auto">
            <a:xfrm>
              <a:off x="6980236" y="4411663"/>
              <a:ext cx="1646238" cy="914400"/>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Provision VMs with Docker prepared</a:t>
              </a:r>
            </a:p>
          </p:txBody>
        </p:sp>
      </p:grpSp>
      <p:grpSp>
        <p:nvGrpSpPr>
          <p:cNvPr id="16" name="Group 15"/>
          <p:cNvGrpSpPr/>
          <p:nvPr/>
        </p:nvGrpSpPr>
        <p:grpSpPr>
          <a:xfrm>
            <a:off x="9921477" y="2594519"/>
            <a:ext cx="2057400" cy="2286000"/>
            <a:chOff x="10333038" y="2594519"/>
            <a:chExt cx="1646238" cy="2286000"/>
          </a:xfrm>
        </p:grpSpPr>
        <p:sp>
          <p:nvSpPr>
            <p:cNvPr id="12" name="Rectangle 11"/>
            <p:cNvSpPr/>
            <p:nvPr/>
          </p:nvSpPr>
          <p:spPr bwMode="auto">
            <a:xfrm>
              <a:off x="10333038" y="2594519"/>
              <a:ext cx="1646238" cy="137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Container Service</a:t>
              </a:r>
            </a:p>
          </p:txBody>
        </p:sp>
        <p:sp>
          <p:nvSpPr>
            <p:cNvPr id="13" name="Rectangle 12"/>
            <p:cNvSpPr/>
            <p:nvPr/>
          </p:nvSpPr>
          <p:spPr bwMode="auto">
            <a:xfrm>
              <a:off x="10333038" y="3966119"/>
              <a:ext cx="1646238" cy="914400"/>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Managed VM hosts and orchestrators</a:t>
              </a:r>
            </a:p>
          </p:txBody>
        </p:sp>
      </p:grpSp>
      <p:grpSp>
        <p:nvGrpSpPr>
          <p:cNvPr id="18" name="Group 17"/>
          <p:cNvGrpSpPr/>
          <p:nvPr/>
        </p:nvGrpSpPr>
        <p:grpSpPr>
          <a:xfrm>
            <a:off x="2823269" y="2594519"/>
            <a:ext cx="2057400" cy="2286000"/>
            <a:chOff x="4541840" y="3040063"/>
            <a:chExt cx="1646238" cy="2286000"/>
          </a:xfrm>
        </p:grpSpPr>
        <p:sp>
          <p:nvSpPr>
            <p:cNvPr id="14" name="Rectangle 13"/>
            <p:cNvSpPr/>
            <p:nvPr/>
          </p:nvSpPr>
          <p:spPr bwMode="auto">
            <a:xfrm>
              <a:off x="4541840" y="3040063"/>
              <a:ext cx="1646238" cy="137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ARM Template</a:t>
              </a:r>
            </a:p>
          </p:txBody>
        </p:sp>
        <p:sp>
          <p:nvSpPr>
            <p:cNvPr id="15" name="Rectangle 14"/>
            <p:cNvSpPr/>
            <p:nvPr/>
          </p:nvSpPr>
          <p:spPr bwMode="auto">
            <a:xfrm>
              <a:off x="4541840" y="4411663"/>
              <a:ext cx="1646238" cy="914400"/>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Templates &amp; custom script extensions</a:t>
              </a:r>
            </a:p>
          </p:txBody>
        </p:sp>
      </p:grpSp>
      <p:sp>
        <p:nvSpPr>
          <p:cNvPr id="21" name="TextBox 20"/>
          <p:cNvSpPr txBox="1"/>
          <p:nvPr/>
        </p:nvSpPr>
        <p:spPr>
          <a:xfrm>
            <a:off x="10507659" y="1425392"/>
            <a:ext cx="1656544" cy="627864"/>
          </a:xfrm>
          <a:prstGeom prst="rect">
            <a:avLst/>
          </a:prstGeom>
          <a:noFill/>
        </p:spPr>
        <p:txBody>
          <a:bodyPr wrap="non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Managed</a:t>
            </a:r>
          </a:p>
        </p:txBody>
      </p:sp>
      <p:sp>
        <p:nvSpPr>
          <p:cNvPr id="22" name="TextBox 21"/>
          <p:cNvSpPr txBox="1"/>
          <p:nvPr/>
        </p:nvSpPr>
        <p:spPr>
          <a:xfrm>
            <a:off x="274639" y="1425392"/>
            <a:ext cx="1379994"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Control</a:t>
            </a:r>
          </a:p>
        </p:txBody>
      </p:sp>
    </p:spTree>
    <p:extLst>
      <p:ext uri="{BB962C8B-B14F-4D97-AF65-F5344CB8AC3E}">
        <p14:creationId xmlns:p14="http://schemas.microsoft.com/office/powerpoint/2010/main" val="33153512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120854"/>
          </a:xfrm>
        </p:spPr>
        <p:txBody>
          <a:bodyPr/>
          <a:lstStyle/>
          <a:p>
            <a:r>
              <a:rPr lang="en-US" dirty="0"/>
              <a:t>Stores Docker container images</a:t>
            </a:r>
          </a:p>
          <a:p>
            <a:r>
              <a:rPr lang="en-US" dirty="0"/>
              <a:t>Private equivalent to the public Docker Hub</a:t>
            </a:r>
          </a:p>
          <a:p>
            <a:r>
              <a:rPr lang="en-US" dirty="0"/>
              <a:t>Can use Azure Blob Storage for persistence</a:t>
            </a:r>
          </a:p>
          <a:p>
            <a:r>
              <a:rPr lang="en-US" dirty="0"/>
              <a:t>Secure a Registry behind NSGs</a:t>
            </a:r>
          </a:p>
          <a:p>
            <a:r>
              <a:rPr lang="en-US" dirty="0"/>
              <a:t>Increased image pull performance</a:t>
            </a:r>
          </a:p>
        </p:txBody>
      </p:sp>
      <p:sp>
        <p:nvSpPr>
          <p:cNvPr id="3" name="Title 2"/>
          <p:cNvSpPr>
            <a:spLocks noGrp="1"/>
          </p:cNvSpPr>
          <p:nvPr>
            <p:ph type="title"/>
          </p:nvPr>
        </p:nvSpPr>
        <p:spPr/>
        <p:txBody>
          <a:bodyPr/>
          <a:lstStyle/>
          <a:p>
            <a:r>
              <a:rPr lang="en-US" dirty="0"/>
              <a:t>Private Docker Registry</a:t>
            </a:r>
          </a:p>
        </p:txBody>
      </p:sp>
    </p:spTree>
    <p:extLst>
      <p:ext uri="{BB962C8B-B14F-4D97-AF65-F5344CB8AC3E}">
        <p14:creationId xmlns:p14="http://schemas.microsoft.com/office/powerpoint/2010/main" val="287794072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2511457"/>
          </a:xfrm>
        </p:spPr>
        <p:txBody>
          <a:bodyPr/>
          <a:lstStyle/>
          <a:p>
            <a:r>
              <a:rPr lang="en-US" dirty="0"/>
              <a:t>“Volumes” are used to externalize persistent data</a:t>
            </a:r>
          </a:p>
          <a:p>
            <a:r>
              <a:rPr lang="en-US" dirty="0"/>
              <a:t>Plugin allows Azure File Storage to be used as a volume</a:t>
            </a:r>
          </a:p>
          <a:p>
            <a:r>
              <a:rPr lang="en-US" dirty="0"/>
              <a:t>Used to share data between multiple containers</a:t>
            </a:r>
          </a:p>
          <a:p>
            <a:endParaRPr lang="en-US" dirty="0"/>
          </a:p>
        </p:txBody>
      </p:sp>
      <p:sp>
        <p:nvSpPr>
          <p:cNvPr id="3" name="Title 2"/>
          <p:cNvSpPr>
            <a:spLocks noGrp="1"/>
          </p:cNvSpPr>
          <p:nvPr>
            <p:ph type="title"/>
          </p:nvPr>
        </p:nvSpPr>
        <p:spPr/>
        <p:txBody>
          <a:bodyPr/>
          <a:lstStyle/>
          <a:p>
            <a:r>
              <a:rPr lang="en-US" dirty="0"/>
              <a:t>Azure File Service Docker Volume Driver</a:t>
            </a:r>
          </a:p>
        </p:txBody>
      </p:sp>
    </p:spTree>
    <p:extLst>
      <p:ext uri="{BB962C8B-B14F-4D97-AF65-F5344CB8AC3E}">
        <p14:creationId xmlns:p14="http://schemas.microsoft.com/office/powerpoint/2010/main" val="236292878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1902059"/>
          </a:xfrm>
        </p:spPr>
        <p:txBody>
          <a:bodyPr/>
          <a:lstStyle/>
          <a:p>
            <a:r>
              <a:rPr lang="en-US" dirty="0"/>
              <a:t>VSTS Marketplace extension developed by Microsoft</a:t>
            </a:r>
          </a:p>
          <a:p>
            <a:r>
              <a:rPr lang="en-US" dirty="0"/>
              <a:t>Integrates Docker workflow into Build Definitions</a:t>
            </a:r>
          </a:p>
          <a:p>
            <a:r>
              <a:rPr lang="en-US" dirty="0"/>
              <a:t>Includes Tasks to Build, Run, and Publish images</a:t>
            </a:r>
          </a:p>
        </p:txBody>
      </p:sp>
      <p:sp>
        <p:nvSpPr>
          <p:cNvPr id="3" name="Title 2"/>
          <p:cNvSpPr>
            <a:spLocks noGrp="1"/>
          </p:cNvSpPr>
          <p:nvPr>
            <p:ph type="title"/>
          </p:nvPr>
        </p:nvSpPr>
        <p:spPr/>
        <p:txBody>
          <a:bodyPr/>
          <a:lstStyle/>
          <a:p>
            <a:r>
              <a:rPr lang="en-US" dirty="0"/>
              <a:t>Docker integration with VSTS</a:t>
            </a:r>
          </a:p>
        </p:txBody>
      </p:sp>
      <p:pic>
        <p:nvPicPr>
          <p:cNvPr id="4" name="Picture 3"/>
          <p:cNvPicPr>
            <a:picLocks noChangeAspect="1"/>
          </p:cNvPicPr>
          <p:nvPr/>
        </p:nvPicPr>
        <p:blipFill>
          <a:blip r:embed="rId3"/>
          <a:stretch>
            <a:fillRect/>
          </a:stretch>
        </p:blipFill>
        <p:spPr>
          <a:xfrm>
            <a:off x="0" y="3459208"/>
            <a:ext cx="12436475" cy="4381454"/>
          </a:xfrm>
          <a:prstGeom prst="rect">
            <a:avLst/>
          </a:prstGeom>
        </p:spPr>
      </p:pic>
    </p:spTree>
    <p:extLst>
      <p:ext uri="{BB962C8B-B14F-4D97-AF65-F5344CB8AC3E}">
        <p14:creationId xmlns:p14="http://schemas.microsoft.com/office/powerpoint/2010/main" val="354682562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Legacy application</a:t>
            </a:r>
          </a:p>
        </p:txBody>
      </p:sp>
    </p:spTree>
    <p:extLst>
      <p:ext uri="{BB962C8B-B14F-4D97-AF65-F5344CB8AC3E}">
        <p14:creationId xmlns:p14="http://schemas.microsoft.com/office/powerpoint/2010/main" val="17337842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Orchestration</a:t>
            </a:r>
          </a:p>
        </p:txBody>
      </p:sp>
    </p:spTree>
    <p:extLst>
      <p:ext uri="{BB962C8B-B14F-4D97-AF65-F5344CB8AC3E}">
        <p14:creationId xmlns:p14="http://schemas.microsoft.com/office/powerpoint/2010/main" val="884345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730252"/>
          </a:xfrm>
        </p:spPr>
        <p:txBody>
          <a:bodyPr/>
          <a:lstStyle/>
          <a:p>
            <a:r>
              <a:rPr lang="en-US" dirty="0"/>
              <a:t>Cluster deployment and management</a:t>
            </a:r>
          </a:p>
          <a:p>
            <a:r>
              <a:rPr lang="en-US" dirty="0"/>
              <a:t>Service Discovery</a:t>
            </a:r>
          </a:p>
          <a:p>
            <a:r>
              <a:rPr lang="en-US" dirty="0"/>
              <a:t>Container Registry</a:t>
            </a:r>
          </a:p>
          <a:p>
            <a:r>
              <a:rPr lang="en-US" dirty="0"/>
              <a:t>Container placement and resource management</a:t>
            </a:r>
          </a:p>
          <a:p>
            <a:r>
              <a:rPr lang="en-US" dirty="0"/>
              <a:t>Continuous Integration &amp; Delivery</a:t>
            </a:r>
          </a:p>
          <a:p>
            <a:r>
              <a:rPr lang="en-US" dirty="0"/>
              <a:t>Monitoring and Logging</a:t>
            </a:r>
          </a:p>
        </p:txBody>
      </p:sp>
      <p:sp>
        <p:nvSpPr>
          <p:cNvPr id="3" name="Title 2"/>
          <p:cNvSpPr>
            <a:spLocks noGrp="1"/>
          </p:cNvSpPr>
          <p:nvPr>
            <p:ph type="title"/>
          </p:nvPr>
        </p:nvSpPr>
        <p:spPr/>
        <p:txBody>
          <a:bodyPr/>
          <a:lstStyle/>
          <a:p>
            <a:r>
              <a:rPr lang="en-US" dirty="0"/>
              <a:t>Managing container workloads</a:t>
            </a:r>
          </a:p>
        </p:txBody>
      </p:sp>
    </p:spTree>
    <p:extLst>
      <p:ext uri="{BB962C8B-B14F-4D97-AF65-F5344CB8AC3E}">
        <p14:creationId xmlns:p14="http://schemas.microsoft.com/office/powerpoint/2010/main" val="334477746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397853"/>
          </a:xfrm>
        </p:spPr>
        <p:txBody>
          <a:bodyPr/>
          <a:lstStyle/>
          <a:p>
            <a:r>
              <a:rPr lang="en-US" dirty="0"/>
              <a:t>Running one container locally is easy, running hundreds across a cluster of machines is difficult</a:t>
            </a:r>
          </a:p>
          <a:p>
            <a:r>
              <a:rPr lang="en-US" dirty="0"/>
              <a:t>Orchestration is a series of tools and processes to automate the lifecycle of a container </a:t>
            </a:r>
          </a:p>
          <a:p>
            <a:r>
              <a:rPr lang="en-US" dirty="0"/>
              <a:t>Manages creation, placement, update, scaling, and monitoring across nodes</a:t>
            </a:r>
          </a:p>
        </p:txBody>
      </p:sp>
      <p:sp>
        <p:nvSpPr>
          <p:cNvPr id="3" name="Title 2"/>
          <p:cNvSpPr>
            <a:spLocks noGrp="1"/>
          </p:cNvSpPr>
          <p:nvPr>
            <p:ph type="title"/>
          </p:nvPr>
        </p:nvSpPr>
        <p:spPr/>
        <p:txBody>
          <a:bodyPr/>
          <a:lstStyle/>
          <a:p>
            <a:r>
              <a:rPr lang="en-US" dirty="0"/>
              <a:t>Orchestration</a:t>
            </a:r>
          </a:p>
        </p:txBody>
      </p:sp>
    </p:spTree>
    <p:extLst>
      <p:ext uri="{BB962C8B-B14F-4D97-AF65-F5344CB8AC3E}">
        <p14:creationId xmlns:p14="http://schemas.microsoft.com/office/powerpoint/2010/main" val="274643000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3120854"/>
          </a:xfrm>
        </p:spPr>
        <p:txBody>
          <a:bodyPr/>
          <a:lstStyle/>
          <a:p>
            <a:r>
              <a:rPr lang="en-US" dirty="0"/>
              <a:t>Optimized creation and management of container clusters</a:t>
            </a:r>
          </a:p>
          <a:p>
            <a:r>
              <a:rPr lang="en-US" dirty="0"/>
              <a:t>Leverages popular industry tools Swarm and DC/OS</a:t>
            </a:r>
          </a:p>
          <a:p>
            <a:r>
              <a:rPr lang="en-US" dirty="0"/>
              <a:t>Docker tooling and API support</a:t>
            </a:r>
          </a:p>
          <a:p>
            <a:r>
              <a:rPr lang="en-US" dirty="0"/>
              <a:t>Integrated scalability with Virtual Machine Scale Sets</a:t>
            </a:r>
          </a:p>
          <a:p>
            <a:r>
              <a:rPr lang="en-US" dirty="0"/>
              <a:t>Linux and Windows Server containers</a:t>
            </a:r>
          </a:p>
        </p:txBody>
      </p:sp>
      <p:sp>
        <p:nvSpPr>
          <p:cNvPr id="3" name="Title 2"/>
          <p:cNvSpPr>
            <a:spLocks noGrp="1"/>
          </p:cNvSpPr>
          <p:nvPr>
            <p:ph type="title"/>
          </p:nvPr>
        </p:nvSpPr>
        <p:spPr/>
        <p:txBody>
          <a:bodyPr/>
          <a:lstStyle/>
          <a:p>
            <a:r>
              <a:rPr lang="en-US" dirty="0"/>
              <a:t>Azure Container Service</a:t>
            </a:r>
          </a:p>
        </p:txBody>
      </p:sp>
    </p:spTree>
    <p:extLst>
      <p:ext uri="{BB962C8B-B14F-4D97-AF65-F5344CB8AC3E}">
        <p14:creationId xmlns:p14="http://schemas.microsoft.com/office/powerpoint/2010/main" val="52895489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Operations Management Suite</a:t>
            </a:r>
          </a:p>
        </p:txBody>
      </p:sp>
      <p:pic>
        <p:nvPicPr>
          <p:cNvPr id="4" name="Picture 3"/>
          <p:cNvPicPr>
            <a:picLocks noChangeAspect="1"/>
          </p:cNvPicPr>
          <p:nvPr/>
        </p:nvPicPr>
        <p:blipFill>
          <a:blip r:embed="rId2"/>
          <a:stretch>
            <a:fillRect/>
          </a:stretch>
        </p:blipFill>
        <p:spPr>
          <a:xfrm>
            <a:off x="0" y="1439862"/>
            <a:ext cx="12436475" cy="6877147"/>
          </a:xfrm>
          <a:prstGeom prst="rect">
            <a:avLst/>
          </a:prstGeom>
        </p:spPr>
      </p:pic>
    </p:spTree>
    <p:extLst>
      <p:ext uri="{BB962C8B-B14F-4D97-AF65-F5344CB8AC3E}">
        <p14:creationId xmlns:p14="http://schemas.microsoft.com/office/powerpoint/2010/main" val="32698315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Demo</a:t>
            </a:r>
          </a:p>
        </p:txBody>
      </p:sp>
      <p:sp>
        <p:nvSpPr>
          <p:cNvPr id="4" name="Text Placeholder 3"/>
          <p:cNvSpPr>
            <a:spLocks noGrp="1"/>
          </p:cNvSpPr>
          <p:nvPr>
            <p:ph type="body" sz="quarter" idx="12"/>
          </p:nvPr>
        </p:nvSpPr>
        <p:spPr/>
        <p:txBody>
          <a:bodyPr/>
          <a:lstStyle/>
          <a:p>
            <a:r>
              <a:rPr lang="en-US" dirty="0"/>
              <a:t>Scale a container workload on ACS</a:t>
            </a:r>
          </a:p>
        </p:txBody>
      </p:sp>
    </p:spTree>
    <p:extLst>
      <p:ext uri="{BB962C8B-B14F-4D97-AF65-F5344CB8AC3E}">
        <p14:creationId xmlns:p14="http://schemas.microsoft.com/office/powerpoint/2010/main" val="4469814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4638" y="1212850"/>
            <a:ext cx="11887200" cy="2899255"/>
          </a:xfrm>
        </p:spPr>
        <p:txBody>
          <a:bodyPr/>
          <a:lstStyle/>
          <a:p>
            <a:r>
              <a:rPr lang="en-US" dirty="0"/>
              <a:t>Containers represent a significant shift in application development and deployment</a:t>
            </a:r>
          </a:p>
          <a:p>
            <a:r>
              <a:rPr lang="en-US" dirty="0"/>
              <a:t>Azure offers several options for running containerized workloads at scale</a:t>
            </a:r>
          </a:p>
          <a:p>
            <a:r>
              <a:rPr lang="en-US" dirty="0"/>
              <a:t>Linux and Windows containers are supported by Microsoft</a:t>
            </a:r>
          </a:p>
        </p:txBody>
      </p:sp>
      <p:sp>
        <p:nvSpPr>
          <p:cNvPr id="4" name="Title 3"/>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399205429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3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800" dirty="0"/>
              <a:t>Technology comparison</a:t>
            </a:r>
            <a:endParaRPr lang="en-US" dirty="0">
              <a:gradFill>
                <a:gsLst>
                  <a:gs pos="7619">
                    <a:srgbClr val="00188F"/>
                  </a:gs>
                  <a:gs pos="35000">
                    <a:srgbClr val="00188F"/>
                  </a:gs>
                </a:gsLst>
                <a:lin ang="5400000" scaled="0"/>
              </a:gradFill>
            </a:endParaRPr>
          </a:p>
        </p:txBody>
      </p:sp>
      <p:graphicFrame>
        <p:nvGraphicFramePr>
          <p:cNvPr id="3" name="Table 3"/>
          <p:cNvGraphicFramePr>
            <a:graphicFrameLocks noGrp="1"/>
          </p:cNvGraphicFramePr>
          <p:nvPr>
            <p:extLst/>
          </p:nvPr>
        </p:nvGraphicFramePr>
        <p:xfrm>
          <a:off x="441900" y="1825522"/>
          <a:ext cx="11538981" cy="3184324"/>
        </p:xfrm>
        <a:graphic>
          <a:graphicData uri="http://schemas.openxmlformats.org/drawingml/2006/table">
            <a:tbl>
              <a:tblPr firstRow="1" firstCol="1" bandRow="1">
                <a:tableStyleId>{5C22544A-7EE6-4342-B048-85BDC9FD1C3A}</a:tableStyleId>
              </a:tblPr>
              <a:tblGrid>
                <a:gridCol w="2909388">
                  <a:extLst>
                    <a:ext uri="{9D8B030D-6E8A-4147-A177-3AD203B41FA5}">
                      <a16:colId xmlns:a16="http://schemas.microsoft.com/office/drawing/2014/main" val="2026939398"/>
                    </a:ext>
                  </a:extLst>
                </a:gridCol>
                <a:gridCol w="2876531">
                  <a:extLst>
                    <a:ext uri="{9D8B030D-6E8A-4147-A177-3AD203B41FA5}">
                      <a16:colId xmlns:a16="http://schemas.microsoft.com/office/drawing/2014/main" val="652820902"/>
                    </a:ext>
                  </a:extLst>
                </a:gridCol>
                <a:gridCol w="2876531">
                  <a:extLst>
                    <a:ext uri="{9D8B030D-6E8A-4147-A177-3AD203B41FA5}">
                      <a16:colId xmlns:a16="http://schemas.microsoft.com/office/drawing/2014/main" val="3230063271"/>
                    </a:ext>
                  </a:extLst>
                </a:gridCol>
                <a:gridCol w="2876531">
                  <a:extLst>
                    <a:ext uri="{9D8B030D-6E8A-4147-A177-3AD203B41FA5}">
                      <a16:colId xmlns:a16="http://schemas.microsoft.com/office/drawing/2014/main" val="3335434243"/>
                    </a:ext>
                  </a:extLst>
                </a:gridCol>
              </a:tblGrid>
              <a:tr h="588815">
                <a:tc>
                  <a:txBody>
                    <a:bodyPr/>
                    <a:lstStyle/>
                    <a:p>
                      <a:endParaRPr lang="en-US" sz="1600" dirty="0"/>
                    </a:p>
                  </a:txBody>
                  <a:tcPr marL="91427" marR="91427" marT="45713" marB="45713">
                    <a:solidFill>
                      <a:schemeClr val="bg1">
                        <a:lumMod val="95000"/>
                      </a:schemeClr>
                    </a:solidFill>
                  </a:tcPr>
                </a:tc>
                <a:tc>
                  <a:txBody>
                    <a:bodyPr/>
                    <a:lstStyle/>
                    <a:p>
                      <a:r>
                        <a:rPr lang="en-US" sz="1600" dirty="0">
                          <a:gradFill>
                            <a:gsLst>
                              <a:gs pos="0">
                                <a:srgbClr val="FFFFFF"/>
                              </a:gs>
                              <a:gs pos="100000">
                                <a:srgbClr val="FFFFFF"/>
                              </a:gs>
                            </a:gsLst>
                            <a:lin ang="5400000" scaled="0"/>
                          </a:gradFill>
                        </a:rPr>
                        <a:t>Windows</a:t>
                      </a:r>
                      <a:r>
                        <a:rPr lang="en-US" sz="1600" baseline="0" dirty="0">
                          <a:gradFill>
                            <a:gsLst>
                              <a:gs pos="0">
                                <a:srgbClr val="FFFFFF"/>
                              </a:gs>
                              <a:gs pos="100000">
                                <a:srgbClr val="FFFFFF"/>
                              </a:gs>
                            </a:gsLst>
                            <a:lin ang="5400000" scaled="0"/>
                          </a:gradFill>
                        </a:rPr>
                        <a:t> Server</a:t>
                      </a:r>
                      <a:br>
                        <a:rPr lang="en-US" sz="1600" baseline="0" dirty="0">
                          <a:gradFill>
                            <a:gsLst>
                              <a:gs pos="0">
                                <a:srgbClr val="FFFFFF"/>
                              </a:gs>
                              <a:gs pos="100000">
                                <a:srgbClr val="FFFFFF"/>
                              </a:gs>
                            </a:gsLst>
                            <a:lin ang="5400000" scaled="0"/>
                          </a:gradFill>
                        </a:rPr>
                      </a:br>
                      <a:r>
                        <a:rPr lang="en-US" sz="1600" baseline="0" dirty="0">
                          <a:gradFill>
                            <a:gsLst>
                              <a:gs pos="0">
                                <a:srgbClr val="FFFFFF"/>
                              </a:gs>
                              <a:gs pos="100000">
                                <a:srgbClr val="FFFFFF"/>
                              </a:gs>
                            </a:gsLst>
                            <a:lin ang="5400000" scaled="0"/>
                          </a:gradFill>
                        </a:rPr>
                        <a:t>containers</a:t>
                      </a:r>
                      <a:endParaRPr lang="en-US" sz="1600" dirty="0">
                        <a:gradFill>
                          <a:gsLst>
                            <a:gs pos="0">
                              <a:srgbClr val="FFFFFF"/>
                            </a:gs>
                            <a:gs pos="100000">
                              <a:srgbClr val="FFFFFF"/>
                            </a:gs>
                          </a:gsLst>
                          <a:lin ang="5400000" scaled="0"/>
                        </a:gradFill>
                      </a:endParaRPr>
                    </a:p>
                  </a:txBody>
                  <a:tcPr marL="91427" marR="91427" marT="45713" marB="45713">
                    <a:solidFill>
                      <a:srgbClr val="002060"/>
                    </a:solidFill>
                  </a:tcPr>
                </a:tc>
                <a:tc>
                  <a:txBody>
                    <a:bodyPr/>
                    <a:lstStyle/>
                    <a:p>
                      <a:r>
                        <a:rPr lang="en-US" sz="1600" dirty="0">
                          <a:gradFill>
                            <a:gsLst>
                              <a:gs pos="0">
                                <a:srgbClr val="FFFFFF"/>
                              </a:gs>
                              <a:gs pos="100000">
                                <a:srgbClr val="FFFFFF"/>
                              </a:gs>
                            </a:gsLst>
                            <a:lin ang="5400000" scaled="0"/>
                          </a:gradFill>
                        </a:rPr>
                        <a:t>Linux</a:t>
                      </a:r>
                      <a:br>
                        <a:rPr lang="en-US" sz="1600" dirty="0">
                          <a:gradFill>
                            <a:gsLst>
                              <a:gs pos="0">
                                <a:srgbClr val="FFFFFF"/>
                              </a:gs>
                              <a:gs pos="100000">
                                <a:srgbClr val="FFFFFF"/>
                              </a:gs>
                            </a:gsLst>
                            <a:lin ang="5400000" scaled="0"/>
                          </a:gradFill>
                        </a:rPr>
                      </a:br>
                      <a:r>
                        <a:rPr lang="en-US" sz="1600" dirty="0">
                          <a:gradFill>
                            <a:gsLst>
                              <a:gs pos="0">
                                <a:srgbClr val="FFFFFF"/>
                              </a:gs>
                              <a:gs pos="100000">
                                <a:srgbClr val="FFFFFF"/>
                              </a:gs>
                            </a:gsLst>
                            <a:lin ang="5400000" scaled="0"/>
                          </a:gradFill>
                        </a:rPr>
                        <a:t>containers</a:t>
                      </a:r>
                    </a:p>
                  </a:txBody>
                  <a:tcPr marL="91427" marR="91427" marT="45713" marB="45713">
                    <a:solidFill>
                      <a:srgbClr val="0072C6"/>
                    </a:solidFill>
                  </a:tcPr>
                </a:tc>
                <a:tc>
                  <a:txBody>
                    <a:bodyPr/>
                    <a:lstStyle/>
                    <a:p>
                      <a:r>
                        <a:rPr lang="en-US" sz="1600" dirty="0">
                          <a:gradFill>
                            <a:gsLst>
                              <a:gs pos="0">
                                <a:srgbClr val="FFFFFF"/>
                              </a:gs>
                              <a:gs pos="100000">
                                <a:srgbClr val="FFFFFF"/>
                              </a:gs>
                            </a:gsLst>
                            <a:lin ang="5400000" scaled="0"/>
                          </a:gradFill>
                        </a:rPr>
                        <a:t>Virtual</a:t>
                      </a:r>
                      <a:br>
                        <a:rPr lang="en-US" sz="1600">
                          <a:gradFill>
                            <a:gsLst>
                              <a:gs pos="0">
                                <a:srgbClr val="FFFFFF"/>
                              </a:gs>
                              <a:gs pos="100000">
                                <a:srgbClr val="FFFFFF"/>
                              </a:gs>
                            </a:gsLst>
                            <a:lin ang="5400000" scaled="0"/>
                          </a:gradFill>
                        </a:rPr>
                      </a:br>
                      <a:r>
                        <a:rPr lang="en-US" sz="1600">
                          <a:gradFill>
                            <a:gsLst>
                              <a:gs pos="0">
                                <a:srgbClr val="FFFFFF"/>
                              </a:gs>
                              <a:gs pos="100000">
                                <a:srgbClr val="FFFFFF"/>
                              </a:gs>
                            </a:gsLst>
                            <a:lin ang="5400000" scaled="0"/>
                          </a:gradFill>
                        </a:rPr>
                        <a:t>machines</a:t>
                      </a:r>
                      <a:endParaRPr lang="en-US" sz="1600" dirty="0">
                        <a:gradFill>
                          <a:gsLst>
                            <a:gs pos="0">
                              <a:srgbClr val="FFFFFF"/>
                            </a:gs>
                            <a:gs pos="100000">
                              <a:srgbClr val="FFFFFF"/>
                            </a:gs>
                          </a:gsLst>
                          <a:lin ang="5400000" scaled="0"/>
                        </a:gradFill>
                      </a:endParaRPr>
                    </a:p>
                  </a:txBody>
                  <a:tcPr marL="91427" marR="91427" marT="45713" marB="45713">
                    <a:solidFill>
                      <a:srgbClr val="00BCF2"/>
                    </a:solidFill>
                  </a:tcPr>
                </a:tc>
                <a:extLst>
                  <a:ext uri="{0D108BD9-81ED-4DB2-BD59-A6C34878D82A}">
                    <a16:rowId xmlns:a16="http://schemas.microsoft.com/office/drawing/2014/main" val="2553202153"/>
                  </a:ext>
                </a:extLst>
              </a:tr>
              <a:tr h="370787">
                <a:tc>
                  <a:txBody>
                    <a:bodyPr/>
                    <a:lstStyle/>
                    <a:p>
                      <a:r>
                        <a:rPr lang="en-US" sz="1600" dirty="0">
                          <a:gradFill>
                            <a:gsLst>
                              <a:gs pos="0">
                                <a:srgbClr val="FFFFFF"/>
                              </a:gs>
                              <a:gs pos="100000">
                                <a:srgbClr val="FFFFFF"/>
                              </a:gs>
                            </a:gsLst>
                            <a:lin ang="5400000" scaled="0"/>
                          </a:gradFill>
                        </a:rPr>
                        <a:t>Base image</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Same as host</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Same as host</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Any Windows/Linux</a:t>
                      </a:r>
                    </a:p>
                  </a:txBody>
                  <a:tcPr marL="91427" marR="91427" marT="45713" marB="45713" anchor="ctr">
                    <a:solidFill>
                      <a:schemeClr val="bg1">
                        <a:lumMod val="85000"/>
                      </a:schemeClr>
                    </a:solidFill>
                  </a:tcPr>
                </a:tc>
                <a:extLst>
                  <a:ext uri="{0D108BD9-81ED-4DB2-BD59-A6C34878D82A}">
                    <a16:rowId xmlns:a16="http://schemas.microsoft.com/office/drawing/2014/main" val="538716402"/>
                  </a:ext>
                </a:extLst>
              </a:tr>
              <a:tr h="370787">
                <a:tc>
                  <a:txBody>
                    <a:bodyPr/>
                    <a:lstStyle/>
                    <a:p>
                      <a:r>
                        <a:rPr lang="en-US" sz="1600" dirty="0">
                          <a:gradFill>
                            <a:gsLst>
                              <a:gs pos="0">
                                <a:srgbClr val="FFFFFF"/>
                              </a:gs>
                              <a:gs pos="100000">
                                <a:srgbClr val="FFFFFF"/>
                              </a:gs>
                            </a:gsLst>
                            <a:lin ang="5400000" scaled="0"/>
                          </a:gradFill>
                        </a:rPr>
                        <a:t>Multi-tenant security</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No</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No</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Yes</a:t>
                      </a:r>
                    </a:p>
                  </a:txBody>
                  <a:tcPr marL="91427" marR="91427" marT="45713" marB="45713" anchor="ctr">
                    <a:solidFill>
                      <a:schemeClr val="bg1">
                        <a:lumMod val="95000"/>
                      </a:schemeClr>
                    </a:solidFill>
                  </a:tcPr>
                </a:tc>
                <a:extLst>
                  <a:ext uri="{0D108BD9-81ED-4DB2-BD59-A6C34878D82A}">
                    <a16:rowId xmlns:a16="http://schemas.microsoft.com/office/drawing/2014/main" val="2513299888"/>
                  </a:ext>
                </a:extLst>
              </a:tr>
              <a:tr h="370787">
                <a:tc>
                  <a:txBody>
                    <a:bodyPr/>
                    <a:lstStyle/>
                    <a:p>
                      <a:r>
                        <a:rPr lang="en-US" sz="1600" dirty="0">
                          <a:gradFill>
                            <a:gsLst>
                              <a:gs pos="0">
                                <a:srgbClr val="FFFFFF"/>
                              </a:gs>
                              <a:gs pos="100000">
                                <a:srgbClr val="FFFFFF"/>
                              </a:gs>
                            </a:gsLst>
                            <a:lin ang="5400000" scaled="0"/>
                          </a:gradFill>
                        </a:rPr>
                        <a:t>Resource managed</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Yes</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Yes</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Yes</a:t>
                      </a:r>
                    </a:p>
                  </a:txBody>
                  <a:tcPr marL="91427" marR="91427" marT="45713" marB="45713" anchor="ctr">
                    <a:solidFill>
                      <a:schemeClr val="bg1">
                        <a:lumMod val="85000"/>
                      </a:schemeClr>
                    </a:solidFill>
                  </a:tcPr>
                </a:tc>
                <a:extLst>
                  <a:ext uri="{0D108BD9-81ED-4DB2-BD59-A6C34878D82A}">
                    <a16:rowId xmlns:a16="http://schemas.microsoft.com/office/drawing/2014/main" val="1118990045"/>
                  </a:ext>
                </a:extLst>
              </a:tr>
              <a:tr h="370787">
                <a:tc>
                  <a:txBody>
                    <a:bodyPr/>
                    <a:lstStyle/>
                    <a:p>
                      <a:r>
                        <a:rPr lang="en-US" sz="1600" dirty="0">
                          <a:gradFill>
                            <a:gsLst>
                              <a:gs pos="0">
                                <a:srgbClr val="FFFFFF"/>
                              </a:gs>
                              <a:gs pos="100000">
                                <a:srgbClr val="FFFFFF"/>
                              </a:gs>
                            </a:gsLst>
                            <a:lin ang="5400000" scaled="0"/>
                          </a:gradFill>
                        </a:rPr>
                        <a:t>Density</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Higher</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Higher</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Lower</a:t>
                      </a:r>
                    </a:p>
                  </a:txBody>
                  <a:tcPr marL="91427" marR="91427" marT="45713" marB="45713" anchor="ctr">
                    <a:solidFill>
                      <a:schemeClr val="bg1">
                        <a:lumMod val="95000"/>
                      </a:schemeClr>
                    </a:solidFill>
                  </a:tcPr>
                </a:tc>
                <a:extLst>
                  <a:ext uri="{0D108BD9-81ED-4DB2-BD59-A6C34878D82A}">
                    <a16:rowId xmlns:a16="http://schemas.microsoft.com/office/drawing/2014/main" val="2544767154"/>
                  </a:ext>
                </a:extLst>
              </a:tr>
              <a:tr h="370787">
                <a:tc>
                  <a:txBody>
                    <a:bodyPr/>
                    <a:lstStyle/>
                    <a:p>
                      <a:r>
                        <a:rPr lang="en-US" sz="1600" dirty="0">
                          <a:gradFill>
                            <a:gsLst>
                              <a:gs pos="0">
                                <a:srgbClr val="FFFFFF"/>
                              </a:gs>
                              <a:gs pos="100000">
                                <a:srgbClr val="FFFFFF"/>
                              </a:gs>
                            </a:gsLst>
                            <a:lin ang="5400000" scaled="0"/>
                          </a:gradFill>
                        </a:rPr>
                        <a:t>Startup</a:t>
                      </a:r>
                      <a:r>
                        <a:rPr lang="en-US" sz="1600" baseline="0" dirty="0">
                          <a:gradFill>
                            <a:gsLst>
                              <a:gs pos="0">
                                <a:srgbClr val="FFFFFF"/>
                              </a:gs>
                              <a:gs pos="100000">
                                <a:srgbClr val="FFFFFF"/>
                              </a:gs>
                            </a:gsLst>
                            <a:lin ang="5400000" scaled="0"/>
                          </a:gradFill>
                        </a:rPr>
                        <a:t> time</a:t>
                      </a:r>
                      <a:endParaRPr lang="en-US" sz="1600" dirty="0">
                        <a:gradFill>
                          <a:gsLst>
                            <a:gs pos="0">
                              <a:srgbClr val="FFFFFF"/>
                            </a:gs>
                            <a:gs pos="100000">
                              <a:srgbClr val="FFFFFF"/>
                            </a:gs>
                          </a:gsLst>
                          <a:lin ang="5400000" scaled="0"/>
                        </a:gradFill>
                      </a:endParaRP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Shorter</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Shorter</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Longer</a:t>
                      </a:r>
                    </a:p>
                  </a:txBody>
                  <a:tcPr marL="91427" marR="91427" marT="45713" marB="45713" anchor="ctr">
                    <a:solidFill>
                      <a:schemeClr val="bg1">
                        <a:lumMod val="85000"/>
                      </a:schemeClr>
                    </a:solidFill>
                  </a:tcPr>
                </a:tc>
                <a:extLst>
                  <a:ext uri="{0D108BD9-81ED-4DB2-BD59-A6C34878D82A}">
                    <a16:rowId xmlns:a16="http://schemas.microsoft.com/office/drawing/2014/main" val="3385213523"/>
                  </a:ext>
                </a:extLst>
              </a:tr>
              <a:tr h="370787">
                <a:tc>
                  <a:txBody>
                    <a:bodyPr/>
                    <a:lstStyle/>
                    <a:p>
                      <a:r>
                        <a:rPr lang="en-US" sz="1600" dirty="0">
                          <a:gradFill>
                            <a:gsLst>
                              <a:gs pos="0">
                                <a:srgbClr val="FFFFFF"/>
                              </a:gs>
                              <a:gs pos="100000">
                                <a:srgbClr val="FFFFFF"/>
                              </a:gs>
                            </a:gsLst>
                            <a:lin ang="5400000" scaled="0"/>
                          </a:gradFill>
                        </a:rPr>
                        <a:t>Disk footprint</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Smaller</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Smaller</a:t>
                      </a:r>
                    </a:p>
                  </a:txBody>
                  <a:tcPr marL="91427" marR="91427" marT="45713" marB="45713" anchor="ctr">
                    <a:solidFill>
                      <a:schemeClr val="bg1">
                        <a:lumMod val="95000"/>
                      </a:schemeClr>
                    </a:solidFill>
                  </a:tcPr>
                </a:tc>
                <a:tc>
                  <a:txBody>
                    <a:bodyPr/>
                    <a:lstStyle/>
                    <a:p>
                      <a:r>
                        <a:rPr lang="en-US" sz="1600" dirty="0">
                          <a:gradFill>
                            <a:gsLst>
                              <a:gs pos="0">
                                <a:schemeClr val="tx1"/>
                              </a:gs>
                              <a:gs pos="100000">
                                <a:schemeClr val="tx1"/>
                              </a:gs>
                            </a:gsLst>
                            <a:lin ang="5400000" scaled="0"/>
                          </a:gradFill>
                        </a:rPr>
                        <a:t>Larger</a:t>
                      </a:r>
                    </a:p>
                  </a:txBody>
                  <a:tcPr marL="91427" marR="91427" marT="45713" marB="45713" anchor="ctr">
                    <a:solidFill>
                      <a:schemeClr val="bg1">
                        <a:lumMod val="95000"/>
                      </a:schemeClr>
                    </a:solidFill>
                  </a:tcPr>
                </a:tc>
                <a:extLst>
                  <a:ext uri="{0D108BD9-81ED-4DB2-BD59-A6C34878D82A}">
                    <a16:rowId xmlns:a16="http://schemas.microsoft.com/office/drawing/2014/main" val="3610695156"/>
                  </a:ext>
                </a:extLst>
              </a:tr>
              <a:tr h="370787">
                <a:tc>
                  <a:txBody>
                    <a:bodyPr/>
                    <a:lstStyle/>
                    <a:p>
                      <a:r>
                        <a:rPr lang="en-US" sz="1600" dirty="0">
                          <a:gradFill>
                            <a:gsLst>
                              <a:gs pos="0">
                                <a:srgbClr val="FFFFFF"/>
                              </a:gs>
                              <a:gs pos="100000">
                                <a:srgbClr val="FFFFFF"/>
                              </a:gs>
                            </a:gsLst>
                            <a:lin ang="5400000" scaled="0"/>
                          </a:gradFill>
                        </a:rPr>
                        <a:t>Application compatibility</a:t>
                      </a:r>
                    </a:p>
                  </a:txBody>
                  <a:tcPr marL="91427" marR="91427" marT="45713" marB="45713" anchor="ctr">
                    <a:solidFill>
                      <a:schemeClr val="tx1"/>
                    </a:solidFill>
                  </a:tcPr>
                </a:tc>
                <a:tc>
                  <a:txBody>
                    <a:bodyPr/>
                    <a:lstStyle/>
                    <a:p>
                      <a:r>
                        <a:rPr lang="en-US" sz="1600" b="1" dirty="0">
                          <a:gradFill>
                            <a:gsLst>
                              <a:gs pos="0">
                                <a:schemeClr val="tx1"/>
                              </a:gs>
                              <a:gs pos="100000">
                                <a:schemeClr val="tx1"/>
                              </a:gs>
                            </a:gsLst>
                            <a:lin ang="5400000" scaled="0"/>
                          </a:gradFill>
                        </a:rPr>
                        <a:t>Medium</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Medium</a:t>
                      </a:r>
                    </a:p>
                  </a:txBody>
                  <a:tcPr marL="91427" marR="91427" marT="45713" marB="45713" anchor="ctr">
                    <a:solidFill>
                      <a:schemeClr val="bg1">
                        <a:lumMod val="85000"/>
                      </a:schemeClr>
                    </a:solidFill>
                  </a:tcPr>
                </a:tc>
                <a:tc>
                  <a:txBody>
                    <a:bodyPr/>
                    <a:lstStyle/>
                    <a:p>
                      <a:r>
                        <a:rPr lang="en-US" sz="1600" dirty="0">
                          <a:gradFill>
                            <a:gsLst>
                              <a:gs pos="0">
                                <a:schemeClr val="tx1"/>
                              </a:gs>
                              <a:gs pos="100000">
                                <a:schemeClr val="tx1"/>
                              </a:gs>
                            </a:gsLst>
                            <a:lin ang="5400000" scaled="0"/>
                          </a:gradFill>
                        </a:rPr>
                        <a:t>High</a:t>
                      </a:r>
                    </a:p>
                  </a:txBody>
                  <a:tcPr marL="91427" marR="91427" marT="45713" marB="45713" anchor="ctr">
                    <a:solidFill>
                      <a:schemeClr val="bg1">
                        <a:lumMod val="85000"/>
                      </a:schemeClr>
                    </a:solidFill>
                  </a:tcPr>
                </a:tc>
                <a:extLst>
                  <a:ext uri="{0D108BD9-81ED-4DB2-BD59-A6C34878D82A}">
                    <a16:rowId xmlns:a16="http://schemas.microsoft.com/office/drawing/2014/main" val="791042020"/>
                  </a:ext>
                </a:extLst>
              </a:tr>
            </a:tbl>
          </a:graphicData>
        </a:graphic>
      </p:graphicFrame>
      <p:sp>
        <p:nvSpPr>
          <p:cNvPr id="8" name="Rectangle 7"/>
          <p:cNvSpPr/>
          <p:nvPr/>
        </p:nvSpPr>
        <p:spPr>
          <a:xfrm>
            <a:off x="312479" y="4982089"/>
            <a:ext cx="11723183" cy="1376421"/>
          </a:xfrm>
          <a:prstGeom prst="rect">
            <a:avLst/>
          </a:prstGeom>
          <a:noFill/>
          <a:ln w="12700" cap="flat" cmpd="sng" algn="ctr">
            <a:noFill/>
            <a:prstDash val="solid"/>
            <a:miter lim="800000"/>
          </a:ln>
          <a:effectLst/>
        </p:spPr>
        <p:txBody>
          <a:bodyPr lIns="182854" tIns="182854" rIns="182854" bIns="91427"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471494">
              <a:lnSpc>
                <a:spcPct val="90000"/>
              </a:lnSpc>
              <a:spcBef>
                <a:spcPts val="306"/>
              </a:spcBef>
              <a:spcAft>
                <a:spcPts val="612"/>
              </a:spcAft>
              <a:buClr>
                <a:srgbClr val="EFEFEF"/>
              </a:buClr>
            </a:pPr>
            <a:r>
              <a:rPr lang="en-US" sz="1599" b="1" dirty="0">
                <a:gradFill>
                  <a:gsLst>
                    <a:gs pos="7619">
                      <a:srgbClr val="00188F"/>
                    </a:gs>
                    <a:gs pos="35000">
                      <a:srgbClr val="00188F"/>
                    </a:gs>
                  </a:gsLst>
                  <a:lin ang="5400000" scaled="0"/>
                </a:gradFill>
                <a:cs typeface="Segoe UI" pitchFamily="34" charset="0"/>
              </a:rPr>
              <a:t>Operating System: </a:t>
            </a:r>
            <a:r>
              <a:rPr lang="en-US" sz="1599" dirty="0">
                <a:gradFill>
                  <a:gsLst>
                    <a:gs pos="19048">
                      <a:schemeClr val="tx1"/>
                    </a:gs>
                    <a:gs pos="65000">
                      <a:schemeClr val="tx1"/>
                    </a:gs>
                  </a:gsLst>
                  <a:lin ang="5400000" scaled="0"/>
                </a:gradFill>
                <a:cs typeface="Segoe UI" pitchFamily="34" charset="0"/>
              </a:rPr>
              <a:t>Containers share same OS as host system, but can run inside virtual machines to enable OS flexibility.</a:t>
            </a:r>
            <a:endParaRPr lang="en-US" sz="1599" b="1" dirty="0">
              <a:gradFill>
                <a:gsLst>
                  <a:gs pos="7619">
                    <a:srgbClr val="00188F"/>
                  </a:gs>
                  <a:gs pos="35000">
                    <a:srgbClr val="00188F"/>
                  </a:gs>
                </a:gsLst>
                <a:lin ang="5400000" scaled="0"/>
              </a:gradFill>
              <a:cs typeface="Segoe UI" pitchFamily="34" charset="0"/>
            </a:endParaRPr>
          </a:p>
          <a:p>
            <a:pPr marL="0" lvl="1" defTabSz="471494">
              <a:lnSpc>
                <a:spcPct val="90000"/>
              </a:lnSpc>
              <a:spcBef>
                <a:spcPts val="306"/>
              </a:spcBef>
              <a:spcAft>
                <a:spcPts val="612"/>
              </a:spcAft>
              <a:buClr>
                <a:srgbClr val="EFEFEF"/>
              </a:buClr>
            </a:pPr>
            <a:r>
              <a:rPr lang="en-US" sz="1599" b="1" dirty="0">
                <a:gradFill>
                  <a:gsLst>
                    <a:gs pos="7619">
                      <a:srgbClr val="00188F"/>
                    </a:gs>
                    <a:gs pos="35000">
                      <a:srgbClr val="00188F"/>
                    </a:gs>
                  </a:gsLst>
                  <a:lin ang="5400000" scaled="0"/>
                </a:gradFill>
                <a:cs typeface="Segoe UI" pitchFamily="34" charset="0"/>
              </a:rPr>
              <a:t>Security: </a:t>
            </a:r>
            <a:r>
              <a:rPr lang="en-US" sz="1599" dirty="0">
                <a:gradFill>
                  <a:gsLst>
                    <a:gs pos="19048">
                      <a:schemeClr val="tx1"/>
                    </a:gs>
                    <a:gs pos="65000">
                      <a:schemeClr val="tx1"/>
                    </a:gs>
                  </a:gsLst>
                  <a:lin ang="5400000" scaled="0"/>
                </a:gradFill>
                <a:cs typeface="Segoe UI" pitchFamily="34" charset="0"/>
              </a:rPr>
              <a:t>Virtual machines offer a higher level of protection against threats such as kernel exploits.</a:t>
            </a:r>
          </a:p>
          <a:p>
            <a:pPr marL="0" lvl="1" defTabSz="471494">
              <a:lnSpc>
                <a:spcPct val="90000"/>
              </a:lnSpc>
              <a:spcBef>
                <a:spcPts val="306"/>
              </a:spcBef>
              <a:spcAft>
                <a:spcPts val="612"/>
              </a:spcAft>
              <a:buClr>
                <a:srgbClr val="EFEFEF"/>
              </a:buClr>
            </a:pPr>
            <a:r>
              <a:rPr lang="en-US" sz="1599" b="1" dirty="0">
                <a:gradFill>
                  <a:gsLst>
                    <a:gs pos="7619">
                      <a:srgbClr val="00188F"/>
                    </a:gs>
                    <a:gs pos="35000">
                      <a:srgbClr val="00188F"/>
                    </a:gs>
                  </a:gsLst>
                  <a:lin ang="5400000" scaled="0"/>
                </a:gradFill>
                <a:cs typeface="Segoe UI" pitchFamily="34" charset="0"/>
              </a:rPr>
              <a:t>VM features: </a:t>
            </a:r>
            <a:r>
              <a:rPr lang="en-US" sz="1599" dirty="0">
                <a:gradFill>
                  <a:gsLst>
                    <a:gs pos="19048">
                      <a:schemeClr val="tx1"/>
                    </a:gs>
                    <a:gs pos="65000">
                      <a:schemeClr val="tx1"/>
                    </a:gs>
                  </a:gsLst>
                  <a:lin ang="5400000" scaled="0"/>
                </a:gradFill>
                <a:cs typeface="Segoe UI" pitchFamily="34" charset="0"/>
              </a:rPr>
              <a:t>Whilst containers have faster startup time, virtual machines benefit from features such as live migration.</a:t>
            </a:r>
          </a:p>
          <a:p>
            <a:pPr marL="0" lvl="1" defTabSz="471494">
              <a:lnSpc>
                <a:spcPct val="90000"/>
              </a:lnSpc>
              <a:spcBef>
                <a:spcPts val="306"/>
              </a:spcBef>
              <a:spcAft>
                <a:spcPts val="612"/>
              </a:spcAft>
              <a:buClr>
                <a:srgbClr val="EFEFEF"/>
              </a:buClr>
            </a:pPr>
            <a:r>
              <a:rPr lang="en-US" sz="1599" b="1" dirty="0">
                <a:gradFill>
                  <a:gsLst>
                    <a:gs pos="7619">
                      <a:srgbClr val="00188F"/>
                    </a:gs>
                    <a:gs pos="35000">
                      <a:srgbClr val="00188F"/>
                    </a:gs>
                  </a:gsLst>
                  <a:lin ang="5400000" scaled="0"/>
                </a:gradFill>
                <a:cs typeface="Segoe UI" pitchFamily="34" charset="0"/>
              </a:rPr>
              <a:t>App compatibility: </a:t>
            </a:r>
            <a:r>
              <a:rPr lang="en-US" sz="1599" dirty="0">
                <a:gradFill>
                  <a:gsLst>
                    <a:gs pos="19048">
                      <a:schemeClr val="tx1"/>
                    </a:gs>
                    <a:gs pos="65000">
                      <a:schemeClr val="tx1"/>
                    </a:gs>
                  </a:gsLst>
                  <a:lin ang="5400000" scaled="0"/>
                </a:gradFill>
                <a:cs typeface="Segoe UI" pitchFamily="34" charset="0"/>
              </a:rPr>
              <a:t>For greatest benefit, apps should be designed, architected and written for containers i.e. stateless, componentized versus ports of traditional, monolithic apps.</a:t>
            </a:r>
          </a:p>
        </p:txBody>
      </p:sp>
    </p:spTree>
    <p:extLst>
      <p:ext uri="{BB962C8B-B14F-4D97-AF65-F5344CB8AC3E}">
        <p14:creationId xmlns:p14="http://schemas.microsoft.com/office/powerpoint/2010/main" val="184268049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11" t="493" b="-1"/>
          <a:stretch/>
        </p:blipFill>
        <p:spPr>
          <a:xfrm>
            <a:off x="0" y="2948"/>
            <a:ext cx="12444073" cy="8037376"/>
          </a:xfrm>
          <a:prstGeom prst="rect">
            <a:avLst/>
          </a:prstGeom>
        </p:spPr>
      </p:pic>
      <p:sp>
        <p:nvSpPr>
          <p:cNvPr id="4" name="Title 3"/>
          <p:cNvSpPr>
            <a:spLocks noGrp="1"/>
          </p:cNvSpPr>
          <p:nvPr>
            <p:ph type="title"/>
          </p:nvPr>
        </p:nvSpPr>
        <p:spPr/>
        <p:txBody>
          <a:bodyPr/>
          <a:lstStyle/>
          <a:p>
            <a:r>
              <a:rPr lang="en-US" dirty="0">
                <a:solidFill>
                  <a:schemeClr val="bg1"/>
                </a:solidFill>
              </a:rPr>
              <a:t>VM Extension</a:t>
            </a:r>
          </a:p>
        </p:txBody>
      </p:sp>
    </p:spTree>
    <p:extLst>
      <p:ext uri="{BB962C8B-B14F-4D97-AF65-F5344CB8AC3E}">
        <p14:creationId xmlns:p14="http://schemas.microsoft.com/office/powerpoint/2010/main" val="19263414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ACS with DC/OS Architecture</a:t>
            </a:r>
          </a:p>
        </p:txBody>
      </p:sp>
      <p:pic>
        <p:nvPicPr>
          <p:cNvPr id="1026" name="Picture 2" descr="Azure Container Service configured for Swarm showing agents and mas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113" y="1692275"/>
            <a:ext cx="1038225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91384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ACS with Docker Swarm Architecture</a:t>
            </a:r>
          </a:p>
        </p:txBody>
      </p:sp>
      <p:pic>
        <p:nvPicPr>
          <p:cNvPr id="2050" name="Picture 2" descr="Azure Container Service configured to use DC/OS--showing jumpbox, agents, and mas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692275"/>
            <a:ext cx="7019925"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65036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4638" y="1212850"/>
            <a:ext cx="11887200" cy="4118050"/>
          </a:xfrm>
        </p:spPr>
        <p:txBody>
          <a:bodyPr/>
          <a:lstStyle/>
          <a:p>
            <a:r>
              <a:rPr lang="en-US" dirty="0"/>
              <a:t>More services mean more network traffic and requires more timeout/retry logic</a:t>
            </a:r>
          </a:p>
          <a:p>
            <a:r>
              <a:rPr lang="en-US" dirty="0"/>
              <a:t>Difficult to test applications in isolation without dependent services</a:t>
            </a:r>
          </a:p>
          <a:p>
            <a:r>
              <a:rPr lang="en-US" dirty="0"/>
              <a:t>Hard to monitor across services</a:t>
            </a:r>
          </a:p>
          <a:p>
            <a:r>
              <a:rPr lang="en-US" dirty="0"/>
              <a:t>Difficult in the short term, beneficial in the long term</a:t>
            </a:r>
          </a:p>
          <a:p>
            <a:endParaRPr lang="en-US" dirty="0"/>
          </a:p>
        </p:txBody>
      </p:sp>
      <p:sp>
        <p:nvSpPr>
          <p:cNvPr id="5" name="Title 4"/>
          <p:cNvSpPr>
            <a:spLocks noGrp="1"/>
          </p:cNvSpPr>
          <p:nvPr>
            <p:ph type="title"/>
          </p:nvPr>
        </p:nvSpPr>
        <p:spPr/>
        <p:txBody>
          <a:bodyPr/>
          <a:lstStyle/>
          <a:p>
            <a:r>
              <a:rPr lang="en-US" dirty="0"/>
              <a:t>Challenges with containers</a:t>
            </a:r>
          </a:p>
        </p:txBody>
      </p:sp>
    </p:spTree>
    <p:extLst>
      <p:ext uri="{BB962C8B-B14F-4D97-AF65-F5344CB8AC3E}">
        <p14:creationId xmlns:p14="http://schemas.microsoft.com/office/powerpoint/2010/main" val="1851974841"/>
      </p:ext>
    </p:extLst>
  </p:cSld>
  <p:clrMapOvr>
    <a:masterClrMapping/>
  </p:clrMapOvr>
  <p:transition>
    <p:fade/>
  </p:transition>
</p:sld>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990F116-B58F-4255-B05B-DA3808E0E5C6}">
  <ds:schemaRefs>
    <ds:schemaRef ds:uri="http://purl.org/dc/terms/"/>
    <ds:schemaRef ds:uri="http://schemas.microsoft.com/office/2006/documentManagement/types"/>
    <ds:schemaRef ds:uri="630a2e83-186a-4a0f-ab27-bee8a8096abc"/>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4553072-E538-48C4-90FC-3653F32D6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4375</TotalTime>
  <Words>1994</Words>
  <Application>Microsoft Office PowerPoint</Application>
  <PresentationFormat>Custom</PresentationFormat>
  <Paragraphs>336</Paragraphs>
  <Slides>35</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35</vt:i4>
      </vt:variant>
    </vt:vector>
  </HeadingPairs>
  <TitlesOfParts>
    <vt:vector size="43" baseType="lpstr">
      <vt:lpstr>Arial</vt:lpstr>
      <vt:lpstr>Consolas</vt:lpstr>
      <vt:lpstr>Segoe UI</vt:lpstr>
      <vt:lpstr>Segoe UI Light</vt:lpstr>
      <vt:lpstr>Segoe UI Semibold</vt:lpstr>
      <vt:lpstr>Wingdings</vt:lpstr>
      <vt:lpstr>WHITE TEMPLATE</vt:lpstr>
      <vt:lpstr>COLOR TEMPLATE</vt:lpstr>
      <vt:lpstr>Containers</vt:lpstr>
      <vt:lpstr>Agenda</vt:lpstr>
      <vt:lpstr>Introduction to Containers</vt:lpstr>
      <vt:lpstr>Containerization</vt:lpstr>
      <vt:lpstr>Container overview</vt:lpstr>
      <vt:lpstr>Challenges between developers &amp; IT</vt:lpstr>
      <vt:lpstr>Monoliths to microservices</vt:lpstr>
      <vt:lpstr>Benefits of containers</vt:lpstr>
      <vt:lpstr>Windows Server Containers</vt:lpstr>
      <vt:lpstr>Hyper-V Containers</vt:lpstr>
      <vt:lpstr>Container workflow</vt:lpstr>
      <vt:lpstr>Some Docker vocabulary</vt:lpstr>
      <vt:lpstr>Basic Docker Commands</vt:lpstr>
      <vt:lpstr>Dockerfile – Linux Example</vt:lpstr>
      <vt:lpstr>Dockerfile – Windows Example</vt:lpstr>
      <vt:lpstr>Demo</vt:lpstr>
      <vt:lpstr>Containers on Azure</vt:lpstr>
      <vt:lpstr>Containers in Azure</vt:lpstr>
      <vt:lpstr>Private Docker Registry</vt:lpstr>
      <vt:lpstr>Azure File Service Docker Volume Driver</vt:lpstr>
      <vt:lpstr>Docker integration with VSTS</vt:lpstr>
      <vt:lpstr>Demo</vt:lpstr>
      <vt:lpstr>Orchestration</vt:lpstr>
      <vt:lpstr>Managing container workloads</vt:lpstr>
      <vt:lpstr>Orchestration</vt:lpstr>
      <vt:lpstr>Azure Container Service</vt:lpstr>
      <vt:lpstr>Operations Management Suite</vt:lpstr>
      <vt:lpstr>Demo</vt:lpstr>
      <vt:lpstr>Conclusion</vt:lpstr>
      <vt:lpstr>PowerPoint Presentation</vt:lpstr>
      <vt:lpstr>Technology comparison</vt:lpstr>
      <vt:lpstr>VM Extension</vt:lpstr>
      <vt:lpstr>ACS with DC/OS Architecture</vt:lpstr>
      <vt:lpstr>ACS with Docker Swarm Architecture</vt:lpstr>
      <vt:lpstr>Challenges with containers</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Steven Follis</cp:lastModifiedBy>
  <cp:revision>151</cp:revision>
  <dcterms:created xsi:type="dcterms:W3CDTF">2016-09-13T12:43:04Z</dcterms:created>
  <dcterms:modified xsi:type="dcterms:W3CDTF">2016-10-12T15:07:01Z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ies>
</file>